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78" r:id="rId2"/>
    <p:sldId id="279" r:id="rId3"/>
    <p:sldId id="259" r:id="rId4"/>
    <p:sldId id="257" r:id="rId5"/>
    <p:sldId id="269" r:id="rId6"/>
    <p:sldId id="260" r:id="rId7"/>
    <p:sldId id="282" r:id="rId8"/>
    <p:sldId id="263" r:id="rId9"/>
    <p:sldId id="266" r:id="rId10"/>
    <p:sldId id="267" r:id="rId11"/>
    <p:sldId id="265" r:id="rId12"/>
    <p:sldId id="268" r:id="rId13"/>
    <p:sldId id="281" r:id="rId14"/>
    <p:sldId id="28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00000"/>
    <a:srgbClr val="12537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595" autoAdjust="0"/>
    <p:restoredTop sz="94456" autoAdjust="0"/>
  </p:normalViewPr>
  <p:slideViewPr>
    <p:cSldViewPr snapToGrid="0">
      <p:cViewPr>
        <p:scale>
          <a:sx n="66" d="100"/>
          <a:sy n="66" d="100"/>
        </p:scale>
        <p:origin x="737" y="181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jpg>
</file>

<file path=ppt/media/image5.png>
</file>

<file path=ppt/media/image6.png>
</file>

<file path=ppt/media/image7.png>
</file>

<file path=ppt/media/image8.png>
</file>

<file path=ppt/media/image9.png>
</file>

<file path=ppt/media/model3d1.glb>
</file>

<file path=ppt/media/model3d2.glb>
</file>

<file path=ppt/media/model3d3.glb>
</file>

<file path=ppt/media/model3d4.glb>
</file>

<file path=ppt/media/model3d5.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8DD11E-C8E4-431C-BBF1-4914E498CE19}" type="datetimeFigureOut">
              <a:rPr lang="en-US" smtClean="0"/>
              <a:t>5/1/2025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5820DE3-8BB2-41AD-901E-266D8331FB58}" type="slidenum">
              <a:rPr lang="en-US" smtClean="0"/>
              <a:t>‹#›</a:t>
            </a:fld>
            <a:endParaRPr lang="en-US"/>
          </a:p>
        </p:txBody>
      </p:sp>
    </p:spTree>
    <p:extLst>
      <p:ext uri="{BB962C8B-B14F-4D97-AF65-F5344CB8AC3E}">
        <p14:creationId xmlns:p14="http://schemas.microsoft.com/office/powerpoint/2010/main" val="13605056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solid state of materials is one we interact the most with, and can be split into two categories: amorphous and crystalline</a:t>
            </a:r>
          </a:p>
          <a:p>
            <a:endParaRPr lang="en-US" dirty="0"/>
          </a:p>
          <a:p>
            <a:r>
              <a:rPr lang="en-US" dirty="0"/>
              <a:t>crystals are defined as a solid material with a repeating structure. </a:t>
            </a:r>
          </a:p>
          <a:p>
            <a:endParaRPr lang="en-US" dirty="0"/>
          </a:p>
          <a:p>
            <a:r>
              <a:rPr lang="en-US" dirty="0"/>
              <a:t>This means that we can define a unit cell (like a </a:t>
            </a:r>
            <a:r>
              <a:rPr lang="en-US" dirty="0" err="1"/>
              <a:t>lego</a:t>
            </a:r>
            <a:r>
              <a:rPr lang="en-US" dirty="0"/>
              <a:t> block) with side length and angles that remain constant and can describe the whole structure with only the translation operation</a:t>
            </a:r>
          </a:p>
          <a:p>
            <a:endParaRPr lang="en-US" dirty="0"/>
          </a:p>
        </p:txBody>
      </p:sp>
      <p:sp>
        <p:nvSpPr>
          <p:cNvPr id="4" name="Slide Number Placeholder 3"/>
          <p:cNvSpPr>
            <a:spLocks noGrp="1"/>
          </p:cNvSpPr>
          <p:nvPr>
            <p:ph type="sldNum" sz="quarter" idx="5"/>
          </p:nvPr>
        </p:nvSpPr>
        <p:spPr/>
        <p:txBody>
          <a:bodyPr/>
          <a:lstStyle/>
          <a:p>
            <a:fld id="{05820DE3-8BB2-41AD-901E-266D8331FB58}" type="slidenum">
              <a:rPr lang="en-US" smtClean="0"/>
              <a:t>4</a:t>
            </a:fld>
            <a:endParaRPr lang="en-US"/>
          </a:p>
        </p:txBody>
      </p:sp>
    </p:spTree>
    <p:extLst>
      <p:ext uri="{BB962C8B-B14F-4D97-AF65-F5344CB8AC3E}">
        <p14:creationId xmlns:p14="http://schemas.microsoft.com/office/powerpoint/2010/main" val="3562484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lnSpc>
                <a:spcPct val="150000"/>
              </a:lnSpc>
            </a:pPr>
            <a:r>
              <a:rPr lang="en-US" b="0" i="0" u="none" strike="noStrike" dirty="0">
                <a:solidFill>
                  <a:schemeClr val="bg1"/>
                </a:solidFill>
                <a:effectLst/>
                <a:latin typeface="Bodoni MT" panose="02070603080606020203" pitchFamily="18" charset="0"/>
              </a:rPr>
              <a:t>Data cleaning (missing/incomplete data)</a:t>
            </a:r>
          </a:p>
          <a:p>
            <a:pPr rtl="0" fontAlgn="base">
              <a:lnSpc>
                <a:spcPct val="150000"/>
              </a:lnSpc>
            </a:pPr>
            <a:r>
              <a:rPr lang="en-US" b="0" i="0" u="none" strike="noStrike" dirty="0">
                <a:solidFill>
                  <a:schemeClr val="bg1"/>
                </a:solidFill>
                <a:effectLst/>
                <a:latin typeface="Bodoni MT" panose="02070603080606020203" pitchFamily="18" charset="0"/>
              </a:rPr>
              <a:t>Train/Test </a:t>
            </a:r>
            <a:r>
              <a:rPr lang="en-US" dirty="0">
                <a:solidFill>
                  <a:schemeClr val="bg1"/>
                </a:solidFill>
                <a:latin typeface="Bodoni MT" panose="02070603080606020203" pitchFamily="18" charset="0"/>
              </a:rPr>
              <a:t>S</a:t>
            </a:r>
            <a:r>
              <a:rPr lang="en-US" b="0" i="0" u="none" strike="noStrike" dirty="0">
                <a:solidFill>
                  <a:schemeClr val="bg1"/>
                </a:solidFill>
                <a:effectLst/>
                <a:latin typeface="Bodoni MT" panose="02070603080606020203" pitchFamily="18" charset="0"/>
              </a:rPr>
              <a:t>plit</a:t>
            </a:r>
          </a:p>
          <a:p>
            <a:pPr rtl="0" fontAlgn="base">
              <a:lnSpc>
                <a:spcPct val="150000"/>
              </a:lnSpc>
            </a:pPr>
            <a:r>
              <a:rPr lang="en-US" b="0" i="0" u="none" strike="noStrike" dirty="0">
                <a:solidFill>
                  <a:schemeClr val="bg1"/>
                </a:solidFill>
                <a:effectLst/>
                <a:latin typeface="Bodoni MT" panose="02070603080606020203" pitchFamily="18" charset="0"/>
              </a:rPr>
              <a:t>Removed outliers</a:t>
            </a:r>
          </a:p>
          <a:p>
            <a:pPr rtl="0" fontAlgn="base">
              <a:lnSpc>
                <a:spcPct val="150000"/>
              </a:lnSpc>
            </a:pPr>
            <a:r>
              <a:rPr lang="en-US" dirty="0">
                <a:solidFill>
                  <a:schemeClr val="bg1"/>
                </a:solidFill>
                <a:latin typeface="Bodoni MT" panose="02070603080606020203" pitchFamily="18" charset="0"/>
              </a:rPr>
              <a:t>Scaled and standardized</a:t>
            </a:r>
          </a:p>
          <a:p>
            <a:pPr rtl="0" fontAlgn="base">
              <a:lnSpc>
                <a:spcPct val="150000"/>
              </a:lnSpc>
            </a:pPr>
            <a:r>
              <a:rPr lang="en-US" dirty="0">
                <a:solidFill>
                  <a:schemeClr val="bg1"/>
                </a:solidFill>
                <a:latin typeface="Bodoni MT" panose="02070603080606020203" pitchFamily="18" charset="0"/>
              </a:rPr>
              <a:t>	- Log scale on shear and bulk modulus</a:t>
            </a:r>
            <a:endParaRPr lang="en-US" b="0" i="0" u="none" strike="noStrike" dirty="0">
              <a:solidFill>
                <a:schemeClr val="bg1"/>
              </a:solidFill>
              <a:effectLst/>
              <a:latin typeface="Bodoni MT" panose="02070603080606020203" pitchFamily="18" charset="0"/>
            </a:endParaRPr>
          </a:p>
          <a:p>
            <a:pPr rtl="0" fontAlgn="base">
              <a:lnSpc>
                <a:spcPct val="150000"/>
              </a:lnSpc>
            </a:pPr>
            <a:r>
              <a:rPr lang="en-US" b="0" i="0" u="none" strike="noStrike" dirty="0">
                <a:solidFill>
                  <a:schemeClr val="bg1"/>
                </a:solidFill>
                <a:effectLst/>
                <a:latin typeface="Bodoni MT" panose="02070603080606020203" pitchFamily="18" charset="0"/>
              </a:rPr>
              <a:t>Perform Principal Component Analysis (not needed because features not highly correlated)</a:t>
            </a:r>
            <a:endParaRPr lang="en-US" dirty="0">
              <a:solidFill>
                <a:schemeClr val="bg1"/>
              </a:solidFill>
              <a:latin typeface="Bodoni MT" panose="02070603080606020203" pitchFamily="18" charset="0"/>
            </a:endParaRPr>
          </a:p>
          <a:p>
            <a:endParaRPr lang="en-US" dirty="0"/>
          </a:p>
        </p:txBody>
      </p:sp>
      <p:sp>
        <p:nvSpPr>
          <p:cNvPr id="4" name="Slide Number Placeholder 3"/>
          <p:cNvSpPr>
            <a:spLocks noGrp="1"/>
          </p:cNvSpPr>
          <p:nvPr>
            <p:ph type="sldNum" sz="quarter" idx="5"/>
          </p:nvPr>
        </p:nvSpPr>
        <p:spPr/>
        <p:txBody>
          <a:bodyPr/>
          <a:lstStyle/>
          <a:p>
            <a:fld id="{05820DE3-8BB2-41AD-901E-266D8331FB58}" type="slidenum">
              <a:rPr lang="en-US" smtClean="0"/>
              <a:t>7</a:t>
            </a:fld>
            <a:endParaRPr lang="en-US"/>
          </a:p>
        </p:txBody>
      </p:sp>
    </p:spTree>
    <p:extLst>
      <p:ext uri="{BB962C8B-B14F-4D97-AF65-F5344CB8AC3E}">
        <p14:creationId xmlns:p14="http://schemas.microsoft.com/office/powerpoint/2010/main" val="22356994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5820DE3-8BB2-41AD-901E-266D8331FB58}" type="slidenum">
              <a:rPr lang="en-US" smtClean="0"/>
              <a:t>9</a:t>
            </a:fld>
            <a:endParaRPr lang="en-US"/>
          </a:p>
        </p:txBody>
      </p:sp>
    </p:spTree>
    <p:extLst>
      <p:ext uri="{BB962C8B-B14F-4D97-AF65-F5344CB8AC3E}">
        <p14:creationId xmlns:p14="http://schemas.microsoft.com/office/powerpoint/2010/main" val="30065616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87C4E-ABA0-0633-B1C1-B3AF15C329D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48281D9-D542-91B5-FB12-94814B335B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45E7BAF-4C3D-C242-B4C5-E48F5BC09481}"/>
              </a:ext>
            </a:extLst>
          </p:cNvPr>
          <p:cNvSpPr>
            <a:spLocks noGrp="1"/>
          </p:cNvSpPr>
          <p:nvPr>
            <p:ph type="dt" sz="half" idx="10"/>
          </p:nvPr>
        </p:nvSpPr>
        <p:spPr/>
        <p:txBody>
          <a:bodyPr/>
          <a:lstStyle/>
          <a:p>
            <a:fld id="{E8E8EB28-5020-4A55-9D75-1EE1D7FE6A30}" type="datetimeFigureOut">
              <a:rPr lang="en-US" smtClean="0"/>
              <a:t>5/1/2025</a:t>
            </a:fld>
            <a:endParaRPr lang="en-US"/>
          </a:p>
        </p:txBody>
      </p:sp>
      <p:sp>
        <p:nvSpPr>
          <p:cNvPr id="5" name="Footer Placeholder 4">
            <a:extLst>
              <a:ext uri="{FF2B5EF4-FFF2-40B4-BE49-F238E27FC236}">
                <a16:creationId xmlns:a16="http://schemas.microsoft.com/office/drawing/2014/main" id="{5F845089-FEA2-7016-9017-A46E61D4FD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C33DE2-F57B-00FA-AA01-2CB95432E2D6}"/>
              </a:ext>
            </a:extLst>
          </p:cNvPr>
          <p:cNvSpPr>
            <a:spLocks noGrp="1"/>
          </p:cNvSpPr>
          <p:nvPr>
            <p:ph type="sldNum" sz="quarter" idx="12"/>
          </p:nvPr>
        </p:nvSpPr>
        <p:spPr/>
        <p:txBody>
          <a:bodyPr/>
          <a:lstStyle/>
          <a:p>
            <a:fld id="{CFB72E90-0FB6-4C8D-AC64-EF07FB86DE5B}" type="slidenum">
              <a:rPr lang="en-US" smtClean="0"/>
              <a:t>‹#›</a:t>
            </a:fld>
            <a:endParaRPr lang="en-US"/>
          </a:p>
        </p:txBody>
      </p:sp>
    </p:spTree>
    <p:extLst>
      <p:ext uri="{BB962C8B-B14F-4D97-AF65-F5344CB8AC3E}">
        <p14:creationId xmlns:p14="http://schemas.microsoft.com/office/powerpoint/2010/main" val="26293155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2981A-76AB-29EF-F31D-05839FBD552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BE3DEFD-22E4-B78E-3282-9299DFB1E51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A06E38-C6EB-3584-4C44-56D4A765A0D3}"/>
              </a:ext>
            </a:extLst>
          </p:cNvPr>
          <p:cNvSpPr>
            <a:spLocks noGrp="1"/>
          </p:cNvSpPr>
          <p:nvPr>
            <p:ph type="dt" sz="half" idx="10"/>
          </p:nvPr>
        </p:nvSpPr>
        <p:spPr/>
        <p:txBody>
          <a:bodyPr/>
          <a:lstStyle/>
          <a:p>
            <a:fld id="{E8E8EB28-5020-4A55-9D75-1EE1D7FE6A30}" type="datetimeFigureOut">
              <a:rPr lang="en-US" smtClean="0"/>
              <a:t>5/1/2025</a:t>
            </a:fld>
            <a:endParaRPr lang="en-US"/>
          </a:p>
        </p:txBody>
      </p:sp>
      <p:sp>
        <p:nvSpPr>
          <p:cNvPr id="5" name="Footer Placeholder 4">
            <a:extLst>
              <a:ext uri="{FF2B5EF4-FFF2-40B4-BE49-F238E27FC236}">
                <a16:creationId xmlns:a16="http://schemas.microsoft.com/office/drawing/2014/main" id="{B715E074-523D-64A7-F498-6E19D6BF5C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912FA2-622F-D802-9833-AA4E85867916}"/>
              </a:ext>
            </a:extLst>
          </p:cNvPr>
          <p:cNvSpPr>
            <a:spLocks noGrp="1"/>
          </p:cNvSpPr>
          <p:nvPr>
            <p:ph type="sldNum" sz="quarter" idx="12"/>
          </p:nvPr>
        </p:nvSpPr>
        <p:spPr/>
        <p:txBody>
          <a:bodyPr/>
          <a:lstStyle/>
          <a:p>
            <a:fld id="{CFB72E90-0FB6-4C8D-AC64-EF07FB86DE5B}" type="slidenum">
              <a:rPr lang="en-US" smtClean="0"/>
              <a:t>‹#›</a:t>
            </a:fld>
            <a:endParaRPr lang="en-US"/>
          </a:p>
        </p:txBody>
      </p:sp>
    </p:spTree>
    <p:extLst>
      <p:ext uri="{BB962C8B-B14F-4D97-AF65-F5344CB8AC3E}">
        <p14:creationId xmlns:p14="http://schemas.microsoft.com/office/powerpoint/2010/main" val="37816475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EA50274-7D75-10EA-0143-326261FF541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46EBA98-6802-B41C-DE49-B7B5EB49169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F0AE4D-1B04-9645-9BD5-0C42E80B8B28}"/>
              </a:ext>
            </a:extLst>
          </p:cNvPr>
          <p:cNvSpPr>
            <a:spLocks noGrp="1"/>
          </p:cNvSpPr>
          <p:nvPr>
            <p:ph type="dt" sz="half" idx="10"/>
          </p:nvPr>
        </p:nvSpPr>
        <p:spPr/>
        <p:txBody>
          <a:bodyPr/>
          <a:lstStyle/>
          <a:p>
            <a:fld id="{E8E8EB28-5020-4A55-9D75-1EE1D7FE6A30}" type="datetimeFigureOut">
              <a:rPr lang="en-US" smtClean="0"/>
              <a:t>5/1/2025</a:t>
            </a:fld>
            <a:endParaRPr lang="en-US"/>
          </a:p>
        </p:txBody>
      </p:sp>
      <p:sp>
        <p:nvSpPr>
          <p:cNvPr id="5" name="Footer Placeholder 4">
            <a:extLst>
              <a:ext uri="{FF2B5EF4-FFF2-40B4-BE49-F238E27FC236}">
                <a16:creationId xmlns:a16="http://schemas.microsoft.com/office/drawing/2014/main" id="{67CF4044-DDC1-10E4-9040-EADA66E7D3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039234-088F-5344-81B6-323C3D7A62BC}"/>
              </a:ext>
            </a:extLst>
          </p:cNvPr>
          <p:cNvSpPr>
            <a:spLocks noGrp="1"/>
          </p:cNvSpPr>
          <p:nvPr>
            <p:ph type="sldNum" sz="quarter" idx="12"/>
          </p:nvPr>
        </p:nvSpPr>
        <p:spPr/>
        <p:txBody>
          <a:bodyPr/>
          <a:lstStyle/>
          <a:p>
            <a:fld id="{CFB72E90-0FB6-4C8D-AC64-EF07FB86DE5B}" type="slidenum">
              <a:rPr lang="en-US" smtClean="0"/>
              <a:t>‹#›</a:t>
            </a:fld>
            <a:endParaRPr lang="en-US"/>
          </a:p>
        </p:txBody>
      </p:sp>
    </p:spTree>
    <p:extLst>
      <p:ext uri="{BB962C8B-B14F-4D97-AF65-F5344CB8AC3E}">
        <p14:creationId xmlns:p14="http://schemas.microsoft.com/office/powerpoint/2010/main" val="1333233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26566-70F4-5670-26CE-1894AAB5D0F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1FBAC47-3A09-515A-4B75-EF65670EC40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B83DE-CED5-1E43-42C9-E8591424C9FB}"/>
              </a:ext>
            </a:extLst>
          </p:cNvPr>
          <p:cNvSpPr>
            <a:spLocks noGrp="1"/>
          </p:cNvSpPr>
          <p:nvPr>
            <p:ph type="dt" sz="half" idx="10"/>
          </p:nvPr>
        </p:nvSpPr>
        <p:spPr/>
        <p:txBody>
          <a:bodyPr/>
          <a:lstStyle/>
          <a:p>
            <a:fld id="{E8E8EB28-5020-4A55-9D75-1EE1D7FE6A30}" type="datetimeFigureOut">
              <a:rPr lang="en-US" smtClean="0"/>
              <a:t>5/1/2025</a:t>
            </a:fld>
            <a:endParaRPr lang="en-US"/>
          </a:p>
        </p:txBody>
      </p:sp>
      <p:sp>
        <p:nvSpPr>
          <p:cNvPr id="5" name="Footer Placeholder 4">
            <a:extLst>
              <a:ext uri="{FF2B5EF4-FFF2-40B4-BE49-F238E27FC236}">
                <a16:creationId xmlns:a16="http://schemas.microsoft.com/office/drawing/2014/main" id="{341CFC45-0920-A053-A654-E149A1AFBE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8FAEF5-487D-2F36-88EE-841722ACBF70}"/>
              </a:ext>
            </a:extLst>
          </p:cNvPr>
          <p:cNvSpPr>
            <a:spLocks noGrp="1"/>
          </p:cNvSpPr>
          <p:nvPr>
            <p:ph type="sldNum" sz="quarter" idx="12"/>
          </p:nvPr>
        </p:nvSpPr>
        <p:spPr/>
        <p:txBody>
          <a:bodyPr/>
          <a:lstStyle/>
          <a:p>
            <a:fld id="{CFB72E90-0FB6-4C8D-AC64-EF07FB86DE5B}" type="slidenum">
              <a:rPr lang="en-US" smtClean="0"/>
              <a:t>‹#›</a:t>
            </a:fld>
            <a:endParaRPr lang="en-US"/>
          </a:p>
        </p:txBody>
      </p:sp>
    </p:spTree>
    <p:extLst>
      <p:ext uri="{BB962C8B-B14F-4D97-AF65-F5344CB8AC3E}">
        <p14:creationId xmlns:p14="http://schemas.microsoft.com/office/powerpoint/2010/main" val="15829271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D0FD6-1A31-1A5D-E741-A43FEA957A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C6833B4-B643-974C-5EF9-CA03F056BDF2}"/>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136A62-923C-1DE3-8610-EDE96DB32412}"/>
              </a:ext>
            </a:extLst>
          </p:cNvPr>
          <p:cNvSpPr>
            <a:spLocks noGrp="1"/>
          </p:cNvSpPr>
          <p:nvPr>
            <p:ph type="dt" sz="half" idx="10"/>
          </p:nvPr>
        </p:nvSpPr>
        <p:spPr/>
        <p:txBody>
          <a:bodyPr/>
          <a:lstStyle/>
          <a:p>
            <a:fld id="{E8E8EB28-5020-4A55-9D75-1EE1D7FE6A30}" type="datetimeFigureOut">
              <a:rPr lang="en-US" smtClean="0"/>
              <a:t>5/1/2025</a:t>
            </a:fld>
            <a:endParaRPr lang="en-US"/>
          </a:p>
        </p:txBody>
      </p:sp>
      <p:sp>
        <p:nvSpPr>
          <p:cNvPr id="5" name="Footer Placeholder 4">
            <a:extLst>
              <a:ext uri="{FF2B5EF4-FFF2-40B4-BE49-F238E27FC236}">
                <a16:creationId xmlns:a16="http://schemas.microsoft.com/office/drawing/2014/main" id="{C722E273-EA91-54C2-BA83-7ED998F29F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23722D-91AB-0E97-01D2-52AF24644305}"/>
              </a:ext>
            </a:extLst>
          </p:cNvPr>
          <p:cNvSpPr>
            <a:spLocks noGrp="1"/>
          </p:cNvSpPr>
          <p:nvPr>
            <p:ph type="sldNum" sz="quarter" idx="12"/>
          </p:nvPr>
        </p:nvSpPr>
        <p:spPr/>
        <p:txBody>
          <a:bodyPr/>
          <a:lstStyle/>
          <a:p>
            <a:fld id="{CFB72E90-0FB6-4C8D-AC64-EF07FB86DE5B}" type="slidenum">
              <a:rPr lang="en-US" smtClean="0"/>
              <a:t>‹#›</a:t>
            </a:fld>
            <a:endParaRPr lang="en-US"/>
          </a:p>
        </p:txBody>
      </p:sp>
    </p:spTree>
    <p:extLst>
      <p:ext uri="{BB962C8B-B14F-4D97-AF65-F5344CB8AC3E}">
        <p14:creationId xmlns:p14="http://schemas.microsoft.com/office/powerpoint/2010/main" val="13879335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00B12-E566-EFBE-ACC7-F3444A922A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92C2A72-F8FD-CB28-22F0-B7C1D331DDB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F3AC22D-A405-BD86-38FE-991036188D4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B3036C5-9E33-8557-1335-1D44FFAC1C58}"/>
              </a:ext>
            </a:extLst>
          </p:cNvPr>
          <p:cNvSpPr>
            <a:spLocks noGrp="1"/>
          </p:cNvSpPr>
          <p:nvPr>
            <p:ph type="dt" sz="half" idx="10"/>
          </p:nvPr>
        </p:nvSpPr>
        <p:spPr/>
        <p:txBody>
          <a:bodyPr/>
          <a:lstStyle/>
          <a:p>
            <a:fld id="{E8E8EB28-5020-4A55-9D75-1EE1D7FE6A30}" type="datetimeFigureOut">
              <a:rPr lang="en-US" smtClean="0"/>
              <a:t>5/1/2025</a:t>
            </a:fld>
            <a:endParaRPr lang="en-US"/>
          </a:p>
        </p:txBody>
      </p:sp>
      <p:sp>
        <p:nvSpPr>
          <p:cNvPr id="6" name="Footer Placeholder 5">
            <a:extLst>
              <a:ext uri="{FF2B5EF4-FFF2-40B4-BE49-F238E27FC236}">
                <a16:creationId xmlns:a16="http://schemas.microsoft.com/office/drawing/2014/main" id="{79B3E204-5D4A-B468-227B-C9E06CF90F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7A7794-C58A-5189-99CF-A261EBF0C1A0}"/>
              </a:ext>
            </a:extLst>
          </p:cNvPr>
          <p:cNvSpPr>
            <a:spLocks noGrp="1"/>
          </p:cNvSpPr>
          <p:nvPr>
            <p:ph type="sldNum" sz="quarter" idx="12"/>
          </p:nvPr>
        </p:nvSpPr>
        <p:spPr/>
        <p:txBody>
          <a:bodyPr/>
          <a:lstStyle/>
          <a:p>
            <a:fld id="{CFB72E90-0FB6-4C8D-AC64-EF07FB86DE5B}" type="slidenum">
              <a:rPr lang="en-US" smtClean="0"/>
              <a:t>‹#›</a:t>
            </a:fld>
            <a:endParaRPr lang="en-US"/>
          </a:p>
        </p:txBody>
      </p:sp>
    </p:spTree>
    <p:extLst>
      <p:ext uri="{BB962C8B-B14F-4D97-AF65-F5344CB8AC3E}">
        <p14:creationId xmlns:p14="http://schemas.microsoft.com/office/powerpoint/2010/main" val="18744620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2157A-37C5-0A39-F3D1-D16C2DDA9F5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49D4BA0-C477-696E-EE29-212318F23FF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164DCE6-C015-A056-6E1D-3933950592E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4DF13DF-ED5B-F3ED-46E1-1C208F55A75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BF253DC-17DE-1B47-293B-51F49CDCADF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87C9BA5-D0DB-8D4B-074E-24F4934130FF}"/>
              </a:ext>
            </a:extLst>
          </p:cNvPr>
          <p:cNvSpPr>
            <a:spLocks noGrp="1"/>
          </p:cNvSpPr>
          <p:nvPr>
            <p:ph type="dt" sz="half" idx="10"/>
          </p:nvPr>
        </p:nvSpPr>
        <p:spPr/>
        <p:txBody>
          <a:bodyPr/>
          <a:lstStyle/>
          <a:p>
            <a:fld id="{E8E8EB28-5020-4A55-9D75-1EE1D7FE6A30}" type="datetimeFigureOut">
              <a:rPr lang="en-US" smtClean="0"/>
              <a:t>5/1/2025</a:t>
            </a:fld>
            <a:endParaRPr lang="en-US"/>
          </a:p>
        </p:txBody>
      </p:sp>
      <p:sp>
        <p:nvSpPr>
          <p:cNvPr id="8" name="Footer Placeholder 7">
            <a:extLst>
              <a:ext uri="{FF2B5EF4-FFF2-40B4-BE49-F238E27FC236}">
                <a16:creationId xmlns:a16="http://schemas.microsoft.com/office/drawing/2014/main" id="{EDB3FA19-C4FB-30EA-F27C-6E239C3CA8B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90C1FE9-8CE2-29E7-83EB-6665A9B6F96B}"/>
              </a:ext>
            </a:extLst>
          </p:cNvPr>
          <p:cNvSpPr>
            <a:spLocks noGrp="1"/>
          </p:cNvSpPr>
          <p:nvPr>
            <p:ph type="sldNum" sz="quarter" idx="12"/>
          </p:nvPr>
        </p:nvSpPr>
        <p:spPr/>
        <p:txBody>
          <a:bodyPr/>
          <a:lstStyle/>
          <a:p>
            <a:fld id="{CFB72E90-0FB6-4C8D-AC64-EF07FB86DE5B}" type="slidenum">
              <a:rPr lang="en-US" smtClean="0"/>
              <a:t>‹#›</a:t>
            </a:fld>
            <a:endParaRPr lang="en-US"/>
          </a:p>
        </p:txBody>
      </p:sp>
    </p:spTree>
    <p:extLst>
      <p:ext uri="{BB962C8B-B14F-4D97-AF65-F5344CB8AC3E}">
        <p14:creationId xmlns:p14="http://schemas.microsoft.com/office/powerpoint/2010/main" val="23158524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14E2C-9EE4-32AF-CF69-1B58E1B79E1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A8BCB82-E2C3-D144-91BE-302F9978C4A0}"/>
              </a:ext>
            </a:extLst>
          </p:cNvPr>
          <p:cNvSpPr>
            <a:spLocks noGrp="1"/>
          </p:cNvSpPr>
          <p:nvPr>
            <p:ph type="dt" sz="half" idx="10"/>
          </p:nvPr>
        </p:nvSpPr>
        <p:spPr/>
        <p:txBody>
          <a:bodyPr/>
          <a:lstStyle/>
          <a:p>
            <a:fld id="{E8E8EB28-5020-4A55-9D75-1EE1D7FE6A30}" type="datetimeFigureOut">
              <a:rPr lang="en-US" smtClean="0"/>
              <a:t>5/1/2025</a:t>
            </a:fld>
            <a:endParaRPr lang="en-US"/>
          </a:p>
        </p:txBody>
      </p:sp>
      <p:sp>
        <p:nvSpPr>
          <p:cNvPr id="4" name="Footer Placeholder 3">
            <a:extLst>
              <a:ext uri="{FF2B5EF4-FFF2-40B4-BE49-F238E27FC236}">
                <a16:creationId xmlns:a16="http://schemas.microsoft.com/office/drawing/2014/main" id="{C8DAE6D8-9359-CC5F-C7E0-2B764E8DD31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EF23CE0-F995-700A-65F6-1738E59B7FCC}"/>
              </a:ext>
            </a:extLst>
          </p:cNvPr>
          <p:cNvSpPr>
            <a:spLocks noGrp="1"/>
          </p:cNvSpPr>
          <p:nvPr>
            <p:ph type="sldNum" sz="quarter" idx="12"/>
          </p:nvPr>
        </p:nvSpPr>
        <p:spPr/>
        <p:txBody>
          <a:bodyPr/>
          <a:lstStyle/>
          <a:p>
            <a:fld id="{CFB72E90-0FB6-4C8D-AC64-EF07FB86DE5B}" type="slidenum">
              <a:rPr lang="en-US" smtClean="0"/>
              <a:t>‹#›</a:t>
            </a:fld>
            <a:endParaRPr lang="en-US"/>
          </a:p>
        </p:txBody>
      </p:sp>
    </p:spTree>
    <p:extLst>
      <p:ext uri="{BB962C8B-B14F-4D97-AF65-F5344CB8AC3E}">
        <p14:creationId xmlns:p14="http://schemas.microsoft.com/office/powerpoint/2010/main" val="3260102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725F509-F745-210E-AE34-BF4CDB6ACE2C}"/>
              </a:ext>
            </a:extLst>
          </p:cNvPr>
          <p:cNvSpPr>
            <a:spLocks noGrp="1"/>
          </p:cNvSpPr>
          <p:nvPr>
            <p:ph type="dt" sz="half" idx="10"/>
          </p:nvPr>
        </p:nvSpPr>
        <p:spPr/>
        <p:txBody>
          <a:bodyPr/>
          <a:lstStyle/>
          <a:p>
            <a:fld id="{E8E8EB28-5020-4A55-9D75-1EE1D7FE6A30}" type="datetimeFigureOut">
              <a:rPr lang="en-US" smtClean="0"/>
              <a:t>5/1/2025</a:t>
            </a:fld>
            <a:endParaRPr lang="en-US"/>
          </a:p>
        </p:txBody>
      </p:sp>
      <p:sp>
        <p:nvSpPr>
          <p:cNvPr id="3" name="Footer Placeholder 2">
            <a:extLst>
              <a:ext uri="{FF2B5EF4-FFF2-40B4-BE49-F238E27FC236}">
                <a16:creationId xmlns:a16="http://schemas.microsoft.com/office/drawing/2014/main" id="{76B6A4AD-79A2-EE47-9E64-86CCD515F5D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02B5C9-BDCE-C039-DA3C-223B12186792}"/>
              </a:ext>
            </a:extLst>
          </p:cNvPr>
          <p:cNvSpPr>
            <a:spLocks noGrp="1"/>
          </p:cNvSpPr>
          <p:nvPr>
            <p:ph type="sldNum" sz="quarter" idx="12"/>
          </p:nvPr>
        </p:nvSpPr>
        <p:spPr/>
        <p:txBody>
          <a:bodyPr/>
          <a:lstStyle/>
          <a:p>
            <a:fld id="{CFB72E90-0FB6-4C8D-AC64-EF07FB86DE5B}" type="slidenum">
              <a:rPr lang="en-US" smtClean="0"/>
              <a:t>‹#›</a:t>
            </a:fld>
            <a:endParaRPr lang="en-US"/>
          </a:p>
        </p:txBody>
      </p:sp>
    </p:spTree>
    <p:extLst>
      <p:ext uri="{BB962C8B-B14F-4D97-AF65-F5344CB8AC3E}">
        <p14:creationId xmlns:p14="http://schemas.microsoft.com/office/powerpoint/2010/main" val="194516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46D5D-8434-0D07-16A3-79958346B3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F6CF09F-0893-7FCE-68FC-A3B9289666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EA9ECB3-22F6-3E7F-FFDA-3C75CA348F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494B03-43C6-3842-C8B8-0DC71E8656C5}"/>
              </a:ext>
            </a:extLst>
          </p:cNvPr>
          <p:cNvSpPr>
            <a:spLocks noGrp="1"/>
          </p:cNvSpPr>
          <p:nvPr>
            <p:ph type="dt" sz="half" idx="10"/>
          </p:nvPr>
        </p:nvSpPr>
        <p:spPr/>
        <p:txBody>
          <a:bodyPr/>
          <a:lstStyle/>
          <a:p>
            <a:fld id="{E8E8EB28-5020-4A55-9D75-1EE1D7FE6A30}" type="datetimeFigureOut">
              <a:rPr lang="en-US" smtClean="0"/>
              <a:t>5/1/2025</a:t>
            </a:fld>
            <a:endParaRPr lang="en-US"/>
          </a:p>
        </p:txBody>
      </p:sp>
      <p:sp>
        <p:nvSpPr>
          <p:cNvPr id="6" name="Footer Placeholder 5">
            <a:extLst>
              <a:ext uri="{FF2B5EF4-FFF2-40B4-BE49-F238E27FC236}">
                <a16:creationId xmlns:a16="http://schemas.microsoft.com/office/drawing/2014/main" id="{A05FA4AB-C161-D8F5-C566-0458EBD2D8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82B8B70-EE4B-AE1E-604E-47DAF8EB286A}"/>
              </a:ext>
            </a:extLst>
          </p:cNvPr>
          <p:cNvSpPr>
            <a:spLocks noGrp="1"/>
          </p:cNvSpPr>
          <p:nvPr>
            <p:ph type="sldNum" sz="quarter" idx="12"/>
          </p:nvPr>
        </p:nvSpPr>
        <p:spPr/>
        <p:txBody>
          <a:bodyPr/>
          <a:lstStyle/>
          <a:p>
            <a:fld id="{CFB72E90-0FB6-4C8D-AC64-EF07FB86DE5B}" type="slidenum">
              <a:rPr lang="en-US" smtClean="0"/>
              <a:t>‹#›</a:t>
            </a:fld>
            <a:endParaRPr lang="en-US"/>
          </a:p>
        </p:txBody>
      </p:sp>
    </p:spTree>
    <p:extLst>
      <p:ext uri="{BB962C8B-B14F-4D97-AF65-F5344CB8AC3E}">
        <p14:creationId xmlns:p14="http://schemas.microsoft.com/office/powerpoint/2010/main" val="38735598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D1CAF-6A3F-52F2-49E9-9669E39D20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211574A-586C-B4D2-9E68-1FA22254739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15FE165-DD42-18BE-8764-85CD0E8F70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71DBEC-14FA-F5C8-AC04-5C0F2028F2B0}"/>
              </a:ext>
            </a:extLst>
          </p:cNvPr>
          <p:cNvSpPr>
            <a:spLocks noGrp="1"/>
          </p:cNvSpPr>
          <p:nvPr>
            <p:ph type="dt" sz="half" idx="10"/>
          </p:nvPr>
        </p:nvSpPr>
        <p:spPr/>
        <p:txBody>
          <a:bodyPr/>
          <a:lstStyle/>
          <a:p>
            <a:fld id="{E8E8EB28-5020-4A55-9D75-1EE1D7FE6A30}" type="datetimeFigureOut">
              <a:rPr lang="en-US" smtClean="0"/>
              <a:t>5/1/2025</a:t>
            </a:fld>
            <a:endParaRPr lang="en-US"/>
          </a:p>
        </p:txBody>
      </p:sp>
      <p:sp>
        <p:nvSpPr>
          <p:cNvPr id="6" name="Footer Placeholder 5">
            <a:extLst>
              <a:ext uri="{FF2B5EF4-FFF2-40B4-BE49-F238E27FC236}">
                <a16:creationId xmlns:a16="http://schemas.microsoft.com/office/drawing/2014/main" id="{C34C78EC-E378-4AB7-D50C-D849131CEE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757EF5-79A5-CFED-9B6F-8FFCB1D6C491}"/>
              </a:ext>
            </a:extLst>
          </p:cNvPr>
          <p:cNvSpPr>
            <a:spLocks noGrp="1"/>
          </p:cNvSpPr>
          <p:nvPr>
            <p:ph type="sldNum" sz="quarter" idx="12"/>
          </p:nvPr>
        </p:nvSpPr>
        <p:spPr/>
        <p:txBody>
          <a:bodyPr/>
          <a:lstStyle/>
          <a:p>
            <a:fld id="{CFB72E90-0FB6-4C8D-AC64-EF07FB86DE5B}" type="slidenum">
              <a:rPr lang="en-US" smtClean="0"/>
              <a:t>‹#›</a:t>
            </a:fld>
            <a:endParaRPr lang="en-US"/>
          </a:p>
        </p:txBody>
      </p:sp>
    </p:spTree>
    <p:extLst>
      <p:ext uri="{BB962C8B-B14F-4D97-AF65-F5344CB8AC3E}">
        <p14:creationId xmlns:p14="http://schemas.microsoft.com/office/powerpoint/2010/main" val="25884819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A52870C-F1BD-3716-6912-B16B2B7CBCE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B62D627-D5E3-E91A-83D1-3991AA75A4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8C2B3A-F2BA-2DF8-20B9-8EC13F9042D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8E8EB28-5020-4A55-9D75-1EE1D7FE6A30}" type="datetimeFigureOut">
              <a:rPr lang="en-US" smtClean="0"/>
              <a:t>5/1/2025</a:t>
            </a:fld>
            <a:endParaRPr lang="en-US"/>
          </a:p>
        </p:txBody>
      </p:sp>
      <p:sp>
        <p:nvSpPr>
          <p:cNvPr id="5" name="Footer Placeholder 4">
            <a:extLst>
              <a:ext uri="{FF2B5EF4-FFF2-40B4-BE49-F238E27FC236}">
                <a16:creationId xmlns:a16="http://schemas.microsoft.com/office/drawing/2014/main" id="{BD0A6D4A-79B3-6F6C-7531-89964C171F8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5B880AAD-6B0E-708D-7EF2-7F672CBA05A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FB72E90-0FB6-4C8D-AC64-EF07FB86DE5B}" type="slidenum">
              <a:rPr lang="en-US" smtClean="0"/>
              <a:t>‹#›</a:t>
            </a:fld>
            <a:endParaRPr lang="en-US"/>
          </a:p>
        </p:txBody>
      </p:sp>
    </p:spTree>
    <p:extLst>
      <p:ext uri="{BB962C8B-B14F-4D97-AF65-F5344CB8AC3E}">
        <p14:creationId xmlns:p14="http://schemas.microsoft.com/office/powerpoint/2010/main" val="2775459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jpg"/><Relationship Id="rId5" Type="http://schemas.openxmlformats.org/officeDocument/2006/relationships/image" Target="../media/image3.png"/><Relationship Id="rId4" Type="http://schemas.microsoft.com/office/2017/06/relationships/model3d" Target="../media/model3d1.glb"/></Relationships>
</file>

<file path=ppt/slides/_rels/slide10.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jpg"/><Relationship Id="rId7" Type="http://schemas.openxmlformats.org/officeDocument/2006/relationships/image" Target="../media/image2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 Id="rId9" Type="http://schemas.openxmlformats.org/officeDocument/2006/relationships/image" Target="../media/image28.png"/></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1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34.png"/><Relationship Id="rId4" Type="http://schemas.openxmlformats.org/officeDocument/2006/relationships/image" Target="../media/image3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2.jpg"/><Relationship Id="rId7" Type="http://schemas.microsoft.com/office/2017/06/relationships/model3d" Target="../media/model3d2.glb"/><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4.jpg"/><Relationship Id="rId5" Type="http://schemas.openxmlformats.org/officeDocument/2006/relationships/image" Target="../media/image5.png"/><Relationship Id="rId10" Type="http://schemas.openxmlformats.org/officeDocument/2006/relationships/image" Target="../media/image7.png"/><Relationship Id="rId4" Type="http://schemas.microsoft.com/office/2017/06/relationships/model3d" Target="../media/model3d1.glb"/><Relationship Id="rId9" Type="http://schemas.microsoft.com/office/2017/06/relationships/model3d" Target="../media/model3d3.glb"/></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7.xml"/><Relationship Id="rId6" Type="http://schemas.microsoft.com/office/2017/06/relationships/model3d" Target="../media/model3d3.glb"/><Relationship Id="rId5" Type="http://schemas.openxmlformats.org/officeDocument/2006/relationships/image" Target="../media/image8.png"/><Relationship Id="rId4" Type="http://schemas.microsoft.com/office/2017/06/relationships/model3d" Target="../media/model3d2.glb"/></Relationships>
</file>

<file path=ppt/slides/_rels/slide4.xml.rels><?xml version="1.0" encoding="UTF-8" standalone="yes"?>
<Relationships xmlns="http://schemas.openxmlformats.org/package/2006/relationships"><Relationship Id="rId8" Type="http://schemas.microsoft.com/office/2017/06/relationships/model3d" Target="../media/model3d4.glb"/><Relationship Id="rId3" Type="http://schemas.openxmlformats.org/officeDocument/2006/relationships/image" Target="../media/image1.jpeg"/><Relationship Id="rId7" Type="http://schemas.openxmlformats.org/officeDocument/2006/relationships/image" Target="../media/image11.png"/><Relationship Id="rId12"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microsoft.com/office/2017/06/relationships/model3d" Target="../media/model3d1.glb"/><Relationship Id="rId11" Type="http://schemas.openxmlformats.org/officeDocument/2006/relationships/image" Target="../media/image13.png"/><Relationship Id="rId5" Type="http://schemas.openxmlformats.org/officeDocument/2006/relationships/image" Target="../media/image2.jpg"/><Relationship Id="rId10" Type="http://schemas.microsoft.com/office/2017/06/relationships/model3d" Target="../media/model3d5.glb"/><Relationship Id="rId4" Type="http://schemas.openxmlformats.org/officeDocument/2006/relationships/image" Target="../media/image10.png"/><Relationship Id="rId9"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15.jpg"/></Relationships>
</file>

<file path=ppt/slides/_rels/slide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jpeg"/><Relationship Id="rId7"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2.jpg"/><Relationship Id="rId9"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53223C-CDE5-51CF-424C-0BC1557B0176}"/>
            </a:ext>
          </a:extLst>
        </p:cNvPr>
        <p:cNvGrpSpPr/>
        <p:nvPr/>
      </p:nvGrpSpPr>
      <p:grpSpPr>
        <a:xfrm>
          <a:off x="0" y="0"/>
          <a:ext cx="0" cy="0"/>
          <a:chOff x="0" y="0"/>
          <a:chExt cx="0" cy="0"/>
        </a:xfrm>
      </p:grpSpPr>
      <p:pic>
        <p:nvPicPr>
          <p:cNvPr id="9" name="Picture 8" descr="A close up of a wall&#10;&#10;AI-generated content may be incorrect.">
            <a:extLst>
              <a:ext uri="{FF2B5EF4-FFF2-40B4-BE49-F238E27FC236}">
                <a16:creationId xmlns:a16="http://schemas.microsoft.com/office/drawing/2014/main" id="{834E6750-9300-9B63-D171-7DC77774A1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2524940" y="2524941"/>
            <a:ext cx="17241882" cy="12192002"/>
          </a:xfrm>
          <a:prstGeom prst="rect">
            <a:avLst/>
          </a:prstGeom>
        </p:spPr>
      </p:pic>
      <p:sp>
        <p:nvSpPr>
          <p:cNvPr id="10" name="Rectangle 9">
            <a:extLst>
              <a:ext uri="{FF2B5EF4-FFF2-40B4-BE49-F238E27FC236}">
                <a16:creationId xmlns:a16="http://schemas.microsoft.com/office/drawing/2014/main" id="{48E7A497-67EC-976E-9F09-091027C6750D}"/>
              </a:ext>
            </a:extLst>
          </p:cNvPr>
          <p:cNvSpPr/>
          <p:nvPr/>
        </p:nvSpPr>
        <p:spPr>
          <a:xfrm>
            <a:off x="0" y="0"/>
            <a:ext cx="12192000" cy="6858000"/>
          </a:xfrm>
          <a:prstGeom prst="rect">
            <a:avLst/>
          </a:prstGeom>
          <a:solidFill>
            <a:srgbClr val="FFFFFF">
              <a:alpha val="7882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69F57969-3222-ACC4-A02E-8D2B1D13C6CD}"/>
              </a:ext>
            </a:extLst>
          </p:cNvPr>
          <p:cNvSpPr txBox="1"/>
          <p:nvPr/>
        </p:nvSpPr>
        <p:spPr>
          <a:xfrm>
            <a:off x="5103469" y="1873801"/>
            <a:ext cx="4842527" cy="1938992"/>
          </a:xfrm>
          <a:prstGeom prst="rect">
            <a:avLst/>
          </a:prstGeom>
          <a:noFill/>
          <a:effectLst>
            <a:outerShdw blurRad="50800" dist="38100" dir="2700000" algn="tl" rotWithShape="0">
              <a:prstClr val="black">
                <a:alpha val="13000"/>
              </a:prstClr>
            </a:outerShdw>
          </a:effectLst>
        </p:spPr>
        <p:txBody>
          <a:bodyPr wrap="square" rtlCol="0">
            <a:spAutoFit/>
          </a:bodyPr>
          <a:lstStyle/>
          <a:p>
            <a:r>
              <a:rPr lang="en-US" sz="12000" b="1" dirty="0">
                <a:blipFill>
                  <a:blip r:embed="rId3"/>
                  <a:stretch>
                    <a:fillRect/>
                  </a:stretch>
                </a:blipFill>
                <a:latin typeface="Bebas Neue" panose="020B0606020202050201" pitchFamily="34" charset="0"/>
                <a:cs typeface="Helvetica" panose="020B0604020202020204" pitchFamily="34" charset="0"/>
              </a:rPr>
              <a:t>Crystal</a:t>
            </a:r>
          </a:p>
        </p:txBody>
      </p:sp>
      <p:sp>
        <p:nvSpPr>
          <p:cNvPr id="2" name="TextBox 1">
            <a:extLst>
              <a:ext uri="{FF2B5EF4-FFF2-40B4-BE49-F238E27FC236}">
                <a16:creationId xmlns:a16="http://schemas.microsoft.com/office/drawing/2014/main" id="{30C0C8AD-D593-29E2-77FD-1E09906CF5A5}"/>
              </a:ext>
            </a:extLst>
          </p:cNvPr>
          <p:cNvSpPr txBox="1"/>
          <p:nvPr/>
        </p:nvSpPr>
        <p:spPr>
          <a:xfrm>
            <a:off x="5126329" y="3183297"/>
            <a:ext cx="6110530" cy="1477328"/>
          </a:xfrm>
          <a:prstGeom prst="rect">
            <a:avLst/>
          </a:prstGeom>
          <a:noFill/>
          <a:effectLst>
            <a:outerShdw blurRad="50800" dist="38100" dir="2700000" algn="tl" rotWithShape="0">
              <a:prstClr val="black">
                <a:alpha val="13000"/>
              </a:prstClr>
            </a:outerShdw>
          </a:effectLst>
        </p:spPr>
        <p:txBody>
          <a:bodyPr wrap="square" rtlCol="0">
            <a:spAutoFit/>
          </a:bodyPr>
          <a:lstStyle/>
          <a:p>
            <a:r>
              <a:rPr lang="en-US" sz="9000" b="1" dirty="0">
                <a:blipFill>
                  <a:blip r:embed="rId3"/>
                  <a:stretch>
                    <a:fillRect/>
                  </a:stretch>
                </a:blipFill>
                <a:latin typeface="Bebas Neue" panose="020B0606020202050201" pitchFamily="34" charset="0"/>
                <a:cs typeface="Helvetica" panose="020B0604020202020204" pitchFamily="34" charset="0"/>
              </a:rPr>
              <a:t>Classification</a:t>
            </a: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E8330E39-1C39-7FB8-71FC-88E5EF330905}"/>
                  </a:ext>
                </a:extLst>
              </p:cNvPr>
              <p:cNvGraphicFramePr>
                <a:graphicFrameLocks noChangeAspect="1"/>
              </p:cNvGraphicFramePr>
              <p:nvPr>
                <p:extLst>
                  <p:ext uri="{D42A27DB-BD31-4B8C-83A1-F6EECF244321}">
                    <p14:modId xmlns:p14="http://schemas.microsoft.com/office/powerpoint/2010/main" val="3965203446"/>
                  </p:ext>
                </p:extLst>
              </p:nvPr>
            </p:nvGraphicFramePr>
            <p:xfrm>
              <a:off x="2057476" y="725720"/>
              <a:ext cx="2684791" cy="5103007"/>
            </p:xfrm>
            <a:graphic>
              <a:graphicData uri="http://schemas.microsoft.com/office/drawing/2017/model3d">
                <am3d:model3d r:embed="rId4">
                  <am3d:spPr>
                    <a:xfrm>
                      <a:off x="0" y="0"/>
                      <a:ext cx="2684791" cy="5103007"/>
                    </a:xfrm>
                    <a:prstGeom prst="rect">
                      <a:avLst/>
                    </a:prstGeom>
                  </am3d:spPr>
                  <am3d:camera>
                    <am3d:pos x="0" y="0" z="61849800"/>
                    <am3d:up dx="0" dy="36000000" dz="0"/>
                    <am3d:lookAt x="0" y="0" z="0"/>
                    <am3d:perspective fov="2700000"/>
                  </am3d:camera>
                  <am3d:trans>
                    <am3d:meterPerModelUnit n="63482" d="1000000"/>
                    <am3d:preTrans dx="-2719971" dy="-14848745" dz="4711128"/>
                    <am3d:scale>
                      <am3d:sx n="1000000" d="1000000"/>
                      <am3d:sy n="1000000" d="1000000"/>
                      <am3d:sz n="1000000" d="1000000"/>
                    </am3d:scale>
                    <am3d:rot ax="-5514290" ay="4837157" az="-5515885"/>
                    <am3d:postTrans dx="0" dy="0" dz="0"/>
                  </am3d:trans>
                  <am3d:raster rName="Office3DRenderer" rVer="16.0.8326">
                    <am3d:blip r:embed="rId5"/>
                  </am3d:raster>
                  <am3d:objViewport viewportSz="666437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E8330E39-1C39-7FB8-71FC-88E5EF330905}"/>
                  </a:ext>
                </a:extLst>
              </p:cNvPr>
              <p:cNvPicPr>
                <a:picLocks noGrp="1" noRot="1" noChangeAspect="1" noMove="1" noResize="1" noEditPoints="1" noAdjustHandles="1" noChangeArrowheads="1" noChangeShapeType="1" noCrop="1"/>
              </p:cNvPicPr>
              <p:nvPr/>
            </p:nvPicPr>
            <p:blipFill>
              <a:blip r:embed="rId5"/>
              <a:stretch>
                <a:fillRect/>
              </a:stretch>
            </p:blipFill>
            <p:spPr>
              <a:xfrm>
                <a:off x="2057476" y="725720"/>
                <a:ext cx="2684791" cy="5103007"/>
              </a:xfrm>
              <a:prstGeom prst="rect">
                <a:avLst/>
              </a:prstGeom>
            </p:spPr>
          </p:pic>
        </mc:Fallback>
      </mc:AlternateContent>
      <p:sp>
        <p:nvSpPr>
          <p:cNvPr id="6" name="TextBox 5">
            <a:extLst>
              <a:ext uri="{FF2B5EF4-FFF2-40B4-BE49-F238E27FC236}">
                <a16:creationId xmlns:a16="http://schemas.microsoft.com/office/drawing/2014/main" id="{F7AA4C14-E866-5D1C-A5FE-021C25D01A5C}"/>
              </a:ext>
            </a:extLst>
          </p:cNvPr>
          <p:cNvSpPr txBox="1"/>
          <p:nvPr/>
        </p:nvSpPr>
        <p:spPr>
          <a:xfrm>
            <a:off x="5214173" y="4379907"/>
            <a:ext cx="2999789" cy="280718"/>
          </a:xfrm>
          <a:prstGeom prst="rect">
            <a:avLst/>
          </a:prstGeom>
          <a:noFill/>
        </p:spPr>
        <p:txBody>
          <a:bodyPr wrap="square" rtlCol="0">
            <a:spAutoFit/>
          </a:bodyPr>
          <a:lstStyle/>
          <a:p>
            <a:pPr>
              <a:lnSpc>
                <a:spcPct val="150000"/>
              </a:lnSpc>
            </a:pPr>
            <a:r>
              <a:rPr lang="en-US" sz="900" b="1" dirty="0">
                <a:blipFill>
                  <a:blip r:embed="rId6"/>
                  <a:stretch>
                    <a:fillRect/>
                  </a:stretch>
                </a:blipFill>
                <a:latin typeface="Bodoni MT" panose="02070603080606020203" pitchFamily="18" charset="0"/>
              </a:rPr>
              <a:t>Myles   Grant      Jaden   Park</a:t>
            </a:r>
          </a:p>
        </p:txBody>
      </p:sp>
      <p:sp>
        <p:nvSpPr>
          <p:cNvPr id="7" name="TextBox 6">
            <a:extLst>
              <a:ext uri="{FF2B5EF4-FFF2-40B4-BE49-F238E27FC236}">
                <a16:creationId xmlns:a16="http://schemas.microsoft.com/office/drawing/2014/main" id="{AC67012E-BD08-B4D6-6A77-6A627138B5C9}"/>
              </a:ext>
            </a:extLst>
          </p:cNvPr>
          <p:cNvSpPr txBox="1"/>
          <p:nvPr/>
        </p:nvSpPr>
        <p:spPr>
          <a:xfrm>
            <a:off x="5214175" y="4197869"/>
            <a:ext cx="4069959" cy="322589"/>
          </a:xfrm>
          <a:prstGeom prst="rect">
            <a:avLst/>
          </a:prstGeom>
          <a:noFill/>
        </p:spPr>
        <p:txBody>
          <a:bodyPr wrap="square" rtlCol="0">
            <a:spAutoFit/>
          </a:bodyPr>
          <a:lstStyle/>
          <a:p>
            <a:pPr>
              <a:lnSpc>
                <a:spcPct val="150000"/>
              </a:lnSpc>
            </a:pPr>
            <a:r>
              <a:rPr lang="en-US" sz="1100" b="1" dirty="0">
                <a:blipFill>
                  <a:blip r:embed="rId3"/>
                  <a:stretch>
                    <a:fillRect/>
                  </a:stretch>
                </a:blipFill>
                <a:latin typeface="Bodoni MT" panose="02070603080606020203" pitchFamily="18" charset="0"/>
              </a:rPr>
              <a:t>CSCI2291 SPRING 2025 FINAL PROJECT</a:t>
            </a:r>
          </a:p>
        </p:txBody>
      </p:sp>
      <p:grpSp>
        <p:nvGrpSpPr>
          <p:cNvPr id="24" name="Group 23">
            <a:extLst>
              <a:ext uri="{FF2B5EF4-FFF2-40B4-BE49-F238E27FC236}">
                <a16:creationId xmlns:a16="http://schemas.microsoft.com/office/drawing/2014/main" id="{75E22EE0-6E19-2D2B-8B6D-7D4059DB9B22}"/>
              </a:ext>
            </a:extLst>
          </p:cNvPr>
          <p:cNvGrpSpPr/>
          <p:nvPr/>
        </p:nvGrpSpPr>
        <p:grpSpPr>
          <a:xfrm>
            <a:off x="-64810" y="14944419"/>
            <a:ext cx="4133890" cy="6858000"/>
            <a:chOff x="-64810" y="10505769"/>
            <a:chExt cx="4133890" cy="6858000"/>
          </a:xfrm>
        </p:grpSpPr>
        <p:sp>
          <p:nvSpPr>
            <p:cNvPr id="15" name="Rectangle 14">
              <a:extLst>
                <a:ext uri="{FF2B5EF4-FFF2-40B4-BE49-F238E27FC236}">
                  <a16:creationId xmlns:a16="http://schemas.microsoft.com/office/drawing/2014/main" id="{78967E4D-FDE6-2979-B3AC-F13E9B4C9561}"/>
                </a:ext>
              </a:extLst>
            </p:cNvPr>
            <p:cNvSpPr/>
            <p:nvPr/>
          </p:nvSpPr>
          <p:spPr>
            <a:xfrm>
              <a:off x="0" y="10505769"/>
              <a:ext cx="4069080" cy="6858000"/>
            </a:xfrm>
            <a:prstGeom prst="rect">
              <a:avLst/>
            </a:prstGeom>
            <a:solidFill>
              <a:srgbClr val="000000">
                <a:alpha val="8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300B0668-4DB6-C7EF-1BA7-052D65A06869}"/>
                </a:ext>
              </a:extLst>
            </p:cNvPr>
            <p:cNvSpPr txBox="1"/>
            <p:nvPr/>
          </p:nvSpPr>
          <p:spPr>
            <a:xfrm>
              <a:off x="932041" y="11935174"/>
              <a:ext cx="2075379" cy="861774"/>
            </a:xfrm>
            <a:prstGeom prst="rect">
              <a:avLst/>
            </a:prstGeom>
            <a:noFill/>
          </p:spPr>
          <p:txBody>
            <a:bodyPr wrap="square" rtlCol="0">
              <a:spAutoFit/>
            </a:bodyPr>
            <a:lstStyle/>
            <a:p>
              <a:pPr algn="ctr"/>
              <a:r>
                <a:rPr lang="en-US" sz="5000" b="1" dirty="0">
                  <a:solidFill>
                    <a:schemeClr val="bg1"/>
                  </a:solidFill>
                  <a:latin typeface="Druk Wide Bold" pitchFamily="2" charset="0"/>
                  <a:ea typeface="Segoe UI Black" panose="020B0A02040204020203" pitchFamily="34" charset="0"/>
                </a:rPr>
                <a:t>1</a:t>
              </a:r>
            </a:p>
          </p:txBody>
        </p:sp>
        <p:sp>
          <p:nvSpPr>
            <p:cNvPr id="20" name="TextBox 19">
              <a:extLst>
                <a:ext uri="{FF2B5EF4-FFF2-40B4-BE49-F238E27FC236}">
                  <a16:creationId xmlns:a16="http://schemas.microsoft.com/office/drawing/2014/main" id="{39F7A273-7F15-1391-4D03-9988942189E2}"/>
                </a:ext>
              </a:extLst>
            </p:cNvPr>
            <p:cNvSpPr txBox="1"/>
            <p:nvPr/>
          </p:nvSpPr>
          <p:spPr>
            <a:xfrm>
              <a:off x="-64810" y="12837967"/>
              <a:ext cx="4069080" cy="2585323"/>
            </a:xfrm>
            <a:prstGeom prst="rect">
              <a:avLst/>
            </a:prstGeom>
            <a:noFill/>
          </p:spPr>
          <p:txBody>
            <a:bodyPr wrap="square" rtlCol="0">
              <a:spAutoFit/>
            </a:bodyPr>
            <a:lstStyle/>
            <a:p>
              <a:pPr algn="ctr"/>
              <a:r>
                <a:rPr lang="en-US" sz="2200" dirty="0">
                  <a:solidFill>
                    <a:schemeClr val="bg1"/>
                  </a:solidFill>
                  <a:latin typeface="Druk Wide Bold" pitchFamily="2" charset="0"/>
                  <a:ea typeface="Segoe UI Black" panose="020B0A02040204020203" pitchFamily="34" charset="0"/>
                  <a:cs typeface="ADLaM Display" panose="020F0502020204030204" pitchFamily="2" charset="0"/>
                </a:rPr>
                <a:t>Motive/Goal</a:t>
              </a:r>
            </a:p>
            <a:p>
              <a:pPr algn="ctr"/>
              <a:endParaRPr lang="en-US" sz="2200"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Materials Prediction</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Crystal Lattice</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Properties</a:t>
              </a:r>
            </a:p>
            <a:p>
              <a:pPr algn="ctr"/>
              <a:r>
                <a:rPr lang="en-US" sz="2200"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rPr>
                <a:t> </a:t>
              </a:r>
            </a:p>
          </p:txBody>
        </p:sp>
      </p:grpSp>
      <p:grpSp>
        <p:nvGrpSpPr>
          <p:cNvPr id="23" name="Group 22">
            <a:extLst>
              <a:ext uri="{FF2B5EF4-FFF2-40B4-BE49-F238E27FC236}">
                <a16:creationId xmlns:a16="http://schemas.microsoft.com/office/drawing/2014/main" id="{7F4A47C8-42EA-BFC1-3086-582B5386C1EC}"/>
              </a:ext>
            </a:extLst>
          </p:cNvPr>
          <p:cNvGrpSpPr/>
          <p:nvPr/>
        </p:nvGrpSpPr>
        <p:grpSpPr>
          <a:xfrm>
            <a:off x="4069080" y="10461521"/>
            <a:ext cx="4076428" cy="6858000"/>
            <a:chOff x="4069080" y="9089921"/>
            <a:chExt cx="4076428" cy="6858000"/>
          </a:xfrm>
        </p:grpSpPr>
        <p:sp>
          <p:nvSpPr>
            <p:cNvPr id="14" name="Rectangle 13">
              <a:extLst>
                <a:ext uri="{FF2B5EF4-FFF2-40B4-BE49-F238E27FC236}">
                  <a16:creationId xmlns:a16="http://schemas.microsoft.com/office/drawing/2014/main" id="{5692F56D-1542-4946-1DDF-E5EF55217F94}"/>
                </a:ext>
              </a:extLst>
            </p:cNvPr>
            <p:cNvSpPr/>
            <p:nvPr/>
          </p:nvSpPr>
          <p:spPr>
            <a:xfrm>
              <a:off x="4069080" y="9089921"/>
              <a:ext cx="4069080" cy="6858000"/>
            </a:xfrm>
            <a:prstGeom prst="rect">
              <a:avLst/>
            </a:prstGeom>
            <a:solidFill>
              <a:srgbClr val="000000">
                <a:alpha val="6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289F33F1-03CE-DE7A-5B5D-AD3BDE223274}"/>
                </a:ext>
              </a:extLst>
            </p:cNvPr>
            <p:cNvSpPr txBox="1"/>
            <p:nvPr/>
          </p:nvSpPr>
          <p:spPr>
            <a:xfrm>
              <a:off x="5130740" y="10519326"/>
              <a:ext cx="2075379" cy="861774"/>
            </a:xfrm>
            <a:prstGeom prst="rect">
              <a:avLst/>
            </a:prstGeom>
            <a:noFill/>
          </p:spPr>
          <p:txBody>
            <a:bodyPr wrap="square" rtlCol="0">
              <a:spAutoFit/>
            </a:bodyPr>
            <a:lstStyle/>
            <a:p>
              <a:pPr algn="ctr"/>
              <a:r>
                <a:rPr lang="en-US" sz="5000" b="1" dirty="0">
                  <a:solidFill>
                    <a:schemeClr val="bg1"/>
                  </a:solidFill>
                  <a:latin typeface="Druk Wide Bold" pitchFamily="2" charset="0"/>
                  <a:ea typeface="Segoe UI Black" panose="020B0A02040204020203" pitchFamily="34" charset="0"/>
                </a:rPr>
                <a:t>2</a:t>
              </a:r>
            </a:p>
          </p:txBody>
        </p:sp>
        <p:sp>
          <p:nvSpPr>
            <p:cNvPr id="21" name="TextBox 20">
              <a:extLst>
                <a:ext uri="{FF2B5EF4-FFF2-40B4-BE49-F238E27FC236}">
                  <a16:creationId xmlns:a16="http://schemas.microsoft.com/office/drawing/2014/main" id="{64C9791C-FD34-9221-17DD-430EBA2804FE}"/>
                </a:ext>
              </a:extLst>
            </p:cNvPr>
            <p:cNvSpPr txBox="1"/>
            <p:nvPr/>
          </p:nvSpPr>
          <p:spPr>
            <a:xfrm>
              <a:off x="4076428" y="11381100"/>
              <a:ext cx="4069080" cy="4299703"/>
            </a:xfrm>
            <a:prstGeom prst="rect">
              <a:avLst/>
            </a:prstGeom>
            <a:noFill/>
          </p:spPr>
          <p:txBody>
            <a:bodyPr wrap="square" rtlCol="0">
              <a:spAutoFit/>
            </a:bodyPr>
            <a:lstStyle/>
            <a:p>
              <a:pPr algn="ctr"/>
              <a:r>
                <a:rPr lang="en-US" sz="2200" dirty="0">
                  <a:solidFill>
                    <a:schemeClr val="bg1"/>
                  </a:solidFill>
                  <a:latin typeface="Druk Wide Bold" pitchFamily="2" charset="0"/>
                  <a:ea typeface="Segoe UI Black" panose="020B0A02040204020203" pitchFamily="34" charset="0"/>
                  <a:cs typeface="ADLaM Display" panose="020F0502020204030204" pitchFamily="2" charset="0"/>
                </a:rPr>
                <a:t>Methodology</a:t>
              </a:r>
            </a:p>
            <a:p>
              <a:pPr algn="ct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Materials Project</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Features</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Preprocessing</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Models</a:t>
              </a: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p:txBody>
        </p:sp>
      </p:grpSp>
      <p:grpSp>
        <p:nvGrpSpPr>
          <p:cNvPr id="13" name="Group 12">
            <a:extLst>
              <a:ext uri="{FF2B5EF4-FFF2-40B4-BE49-F238E27FC236}">
                <a16:creationId xmlns:a16="http://schemas.microsoft.com/office/drawing/2014/main" id="{7507E92B-B418-D13D-DB8C-51E1FACAF592}"/>
              </a:ext>
            </a:extLst>
          </p:cNvPr>
          <p:cNvGrpSpPr/>
          <p:nvPr/>
        </p:nvGrpSpPr>
        <p:grpSpPr>
          <a:xfrm>
            <a:off x="8102293" y="19259550"/>
            <a:ext cx="4119860" cy="6858000"/>
            <a:chOff x="8111626" y="0"/>
            <a:chExt cx="4119860" cy="6858000"/>
          </a:xfrm>
        </p:grpSpPr>
        <p:sp>
          <p:nvSpPr>
            <p:cNvPr id="26" name="Rectangle 25">
              <a:extLst>
                <a:ext uri="{FF2B5EF4-FFF2-40B4-BE49-F238E27FC236}">
                  <a16:creationId xmlns:a16="http://schemas.microsoft.com/office/drawing/2014/main" id="{00BDD5F4-079F-D733-21C4-ECDB94E14E8A}"/>
                </a:ext>
              </a:extLst>
            </p:cNvPr>
            <p:cNvSpPr/>
            <p:nvPr/>
          </p:nvSpPr>
          <p:spPr>
            <a:xfrm>
              <a:off x="8138159" y="0"/>
              <a:ext cx="4093327" cy="6858000"/>
            </a:xfrm>
            <a:prstGeom prst="rect">
              <a:avLst/>
            </a:prstGeom>
            <a:solidFill>
              <a:srgbClr val="000000">
                <a:alpha val="6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a:extLst>
                <a:ext uri="{FF2B5EF4-FFF2-40B4-BE49-F238E27FC236}">
                  <a16:creationId xmlns:a16="http://schemas.microsoft.com/office/drawing/2014/main" id="{3CB7C5FA-67A2-C6CE-3444-F957099B3ACB}"/>
                </a:ext>
              </a:extLst>
            </p:cNvPr>
            <p:cNvSpPr txBox="1"/>
            <p:nvPr/>
          </p:nvSpPr>
          <p:spPr>
            <a:xfrm>
              <a:off x="9199820" y="1359076"/>
              <a:ext cx="2075379" cy="861774"/>
            </a:xfrm>
            <a:prstGeom prst="rect">
              <a:avLst/>
            </a:prstGeom>
            <a:noFill/>
          </p:spPr>
          <p:txBody>
            <a:bodyPr wrap="square" rtlCol="0">
              <a:spAutoFit/>
            </a:bodyPr>
            <a:lstStyle/>
            <a:p>
              <a:pPr algn="ctr"/>
              <a:r>
                <a:rPr lang="en-US" sz="5000" b="1" dirty="0">
                  <a:solidFill>
                    <a:schemeClr val="bg1"/>
                  </a:solidFill>
                  <a:latin typeface="Druk Wide Bold" pitchFamily="2" charset="0"/>
                  <a:ea typeface="Segoe UI Black" panose="020B0A02040204020203" pitchFamily="34" charset="0"/>
                </a:rPr>
                <a:t>3</a:t>
              </a:r>
            </a:p>
          </p:txBody>
        </p:sp>
        <p:sp>
          <p:nvSpPr>
            <p:cNvPr id="28" name="TextBox 27">
              <a:extLst>
                <a:ext uri="{FF2B5EF4-FFF2-40B4-BE49-F238E27FC236}">
                  <a16:creationId xmlns:a16="http://schemas.microsoft.com/office/drawing/2014/main" id="{F79AF3B3-D402-943F-8AC0-C8B5448DCD45}"/>
                </a:ext>
              </a:extLst>
            </p:cNvPr>
            <p:cNvSpPr txBox="1"/>
            <p:nvPr/>
          </p:nvSpPr>
          <p:spPr>
            <a:xfrm>
              <a:off x="8111626" y="2291179"/>
              <a:ext cx="4069080" cy="3360985"/>
            </a:xfrm>
            <a:prstGeom prst="rect">
              <a:avLst/>
            </a:prstGeom>
            <a:noFill/>
          </p:spPr>
          <p:txBody>
            <a:bodyPr wrap="square" rtlCol="0">
              <a:spAutoFit/>
            </a:bodyPr>
            <a:lstStyle/>
            <a:p>
              <a:pPr algn="ctr"/>
              <a:r>
                <a:rPr lang="en-US" sz="2200" dirty="0">
                  <a:solidFill>
                    <a:schemeClr val="bg1"/>
                  </a:solidFill>
                  <a:latin typeface="Druk Wide Bold" pitchFamily="2" charset="0"/>
                  <a:ea typeface="Segoe UI Black" panose="020B0A02040204020203" pitchFamily="34" charset="0"/>
                  <a:cs typeface="ADLaM Display" panose="020F0502020204030204" pitchFamily="2" charset="0"/>
                </a:rPr>
                <a:t>Results</a:t>
              </a:r>
            </a:p>
            <a:p>
              <a:pPr algn="ctr"/>
              <a:endPar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endParaRP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Linear with ENR</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Polynomial with ENR</a:t>
              </a:r>
            </a:p>
            <a:p>
              <a:pPr algn="ctr">
                <a:lnSpc>
                  <a:spcPct val="200000"/>
                </a:lnSpc>
              </a:pPr>
              <a:r>
                <a:rPr lang="en-US" sz="1600" b="1" dirty="0" err="1">
                  <a:solidFill>
                    <a:schemeClr val="bg1"/>
                  </a:solidFill>
                  <a:latin typeface="Helvetica" panose="020B0604020202020204" pitchFamily="34" charset="0"/>
                  <a:ea typeface="Segoe UI Black" panose="020B0A02040204020203" pitchFamily="34" charset="0"/>
                  <a:cs typeface="Helvetica" panose="020B0604020202020204" pitchFamily="34" charset="0"/>
                </a:rPr>
                <a:t>XGBRegressor</a:t>
              </a: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/Classifier</a:t>
              </a: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p:txBody>
        </p:sp>
      </p:grpSp>
    </p:spTree>
    <p:extLst>
      <p:ext uri="{BB962C8B-B14F-4D97-AF65-F5344CB8AC3E}">
        <p14:creationId xmlns:p14="http://schemas.microsoft.com/office/powerpoint/2010/main" val="1644556876"/>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mph" presetSubtype="2" repeatCount="indefinite" accel="5000" fill="hold" nodeType="withEffect">
                                  <p:stCondLst>
                                    <p:cond delay="0"/>
                                  </p:stCondLst>
                                  <p:childTnLst>
                                    <p:animRot by="21600000">
                                      <p:cBhvr>
                                        <p:cTn id="6" dur="20000" fill="hold"/>
                                        <p:tgtEl>
                                          <p:spTgt spid="8"/>
                                        </p:tgtEl>
                                        <p:attrNameLst>
                                          <p:attrName>3d.object.rotation.y</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A close up of a wall&#10;&#10;AI-generated content may be incorrect.">
            <a:extLst>
              <a:ext uri="{FF2B5EF4-FFF2-40B4-BE49-F238E27FC236}">
                <a16:creationId xmlns:a16="http://schemas.microsoft.com/office/drawing/2014/main" id="{11CD7ACE-9367-4F7D-0597-6D2C6B5FF06A}"/>
              </a:ext>
            </a:extLst>
          </p:cNvPr>
          <p:cNvPicPr>
            <a:picLocks noChangeAspect="1"/>
          </p:cNvPicPr>
          <p:nvPr/>
        </p:nvPicPr>
        <p:blipFill>
          <a:blip r:embed="rId2">
            <a:extLst>
              <a:ext uri="{28A0092B-C50C-407E-A947-70E740481C1C}">
                <a14:useLocalDpi xmlns:a14="http://schemas.microsoft.com/office/drawing/2010/main" val="0"/>
              </a:ext>
            </a:extLst>
          </a:blip>
          <a:srcRect l="28686" r="31538"/>
          <a:stretch/>
        </p:blipFill>
        <p:spPr>
          <a:xfrm rot="5400000">
            <a:off x="2667001" y="-2667001"/>
            <a:ext cx="6858000" cy="12192002"/>
          </a:xfrm>
          <a:prstGeom prst="rect">
            <a:avLst/>
          </a:prstGeom>
        </p:spPr>
      </p:pic>
      <p:sp>
        <p:nvSpPr>
          <p:cNvPr id="18" name="Rectangle 17">
            <a:extLst>
              <a:ext uri="{FF2B5EF4-FFF2-40B4-BE49-F238E27FC236}">
                <a16:creationId xmlns:a16="http://schemas.microsoft.com/office/drawing/2014/main" id="{AF7F0152-5D52-56AD-778A-CC7631E67CF5}"/>
              </a:ext>
            </a:extLst>
          </p:cNvPr>
          <p:cNvSpPr/>
          <p:nvPr/>
        </p:nvSpPr>
        <p:spPr>
          <a:xfrm>
            <a:off x="0" y="0"/>
            <a:ext cx="12192000" cy="6858000"/>
          </a:xfrm>
          <a:prstGeom prst="rect">
            <a:avLst/>
          </a:prstGeom>
          <a:solidFill>
            <a:srgbClr val="FFFFFF">
              <a:alpha val="8705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50621C95-8300-E3EB-A179-5F00E8163CE3}"/>
              </a:ext>
            </a:extLst>
          </p:cNvPr>
          <p:cNvSpPr txBox="1"/>
          <p:nvPr/>
        </p:nvSpPr>
        <p:spPr>
          <a:xfrm>
            <a:off x="302906" y="883935"/>
            <a:ext cx="6097464" cy="4606389"/>
          </a:xfrm>
          <a:prstGeom prst="rect">
            <a:avLst/>
          </a:prstGeom>
          <a:noFill/>
        </p:spPr>
        <p:txBody>
          <a:bodyPr wrap="square">
            <a:spAutoFit/>
          </a:bodyPr>
          <a:lstStyle/>
          <a:p>
            <a:pPr rtl="0">
              <a:spcBef>
                <a:spcPts val="1600"/>
              </a:spcBef>
              <a:spcAft>
                <a:spcPts val="400"/>
              </a:spcAft>
              <a:buNone/>
            </a:pPr>
            <a:r>
              <a:rPr lang="en-US" sz="1000" b="0" i="0" u="none" strike="noStrike" dirty="0">
                <a:solidFill>
                  <a:srgbClr val="434343"/>
                </a:solidFill>
                <a:effectLst/>
                <a:latin typeface="Times New Roman" panose="02020603050405020304" pitchFamily="18" charset="0"/>
              </a:rPr>
              <a:t>Metrics</a:t>
            </a:r>
            <a:endParaRPr lang="en-US" sz="1000" b="1" dirty="0">
              <a:effectLst/>
            </a:endParaRPr>
          </a:p>
          <a:p>
            <a:pPr rtl="0">
              <a:buNone/>
            </a:pPr>
            <a:r>
              <a:rPr lang="en-US" sz="1000" b="0" i="0" u="none" strike="noStrike" dirty="0">
                <a:solidFill>
                  <a:srgbClr val="000000"/>
                </a:solidFill>
                <a:effectLst/>
                <a:latin typeface="Times New Roman" panose="02020603050405020304" pitchFamily="18" charset="0"/>
              </a:rPr>
              <a:t>Optimized Polynomial Regression Model Performance:</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R² = 0.312</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MSE = 188.704</a:t>
            </a:r>
            <a:endParaRPr lang="en-US" sz="1000" dirty="0">
              <a:effectLst/>
            </a:endParaRPr>
          </a:p>
          <a:p>
            <a:pPr rtl="0">
              <a:buNone/>
            </a:pPr>
            <a:br>
              <a:rPr lang="en-US" sz="1000" dirty="0"/>
            </a:br>
            <a:r>
              <a:rPr lang="en-US" sz="1000" b="0" i="0" u="none" strike="noStrike" dirty="0">
                <a:solidFill>
                  <a:srgbClr val="000000"/>
                </a:solidFill>
                <a:effectLst/>
                <a:latin typeface="Times New Roman" panose="02020603050405020304" pitchFamily="18" charset="0"/>
              </a:rPr>
              <a:t>Performance Metrics per Output:</a:t>
            </a:r>
            <a:endParaRPr lang="en-US" sz="1000" dirty="0">
              <a:effectLst/>
            </a:endParaRPr>
          </a:p>
          <a:p>
            <a:pPr rtl="0">
              <a:buNone/>
            </a:pPr>
            <a:r>
              <a:rPr lang="en-US" sz="1000" b="0" i="0" u="none" strike="noStrike" dirty="0" err="1">
                <a:solidFill>
                  <a:srgbClr val="000000"/>
                </a:solidFill>
                <a:effectLst/>
                <a:latin typeface="Times New Roman" panose="02020603050405020304" pitchFamily="18" charset="0"/>
              </a:rPr>
              <a:t>lattice_a</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0.332</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MSE  = 0.968</a:t>
            </a:r>
            <a:endParaRPr lang="en-US" sz="1000" dirty="0">
              <a:effectLst/>
            </a:endParaRPr>
          </a:p>
          <a:p>
            <a:pPr rtl="0">
              <a:buNone/>
            </a:pPr>
            <a:br>
              <a:rPr lang="en-US" sz="1000" dirty="0"/>
            </a:br>
            <a:r>
              <a:rPr lang="en-US" sz="1000" b="0" i="0" u="none" strike="noStrike" dirty="0" err="1">
                <a:solidFill>
                  <a:srgbClr val="000000"/>
                </a:solidFill>
                <a:effectLst/>
                <a:latin typeface="Times New Roman" panose="02020603050405020304" pitchFamily="18" charset="0"/>
              </a:rPr>
              <a:t>lattice_b</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0.475</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MSE  = 0.865</a:t>
            </a:r>
            <a:endParaRPr lang="en-US" sz="1000" dirty="0">
              <a:effectLst/>
            </a:endParaRPr>
          </a:p>
          <a:p>
            <a:pPr rtl="0">
              <a:buNone/>
            </a:pPr>
            <a:br>
              <a:rPr lang="en-US" sz="1000" dirty="0"/>
            </a:br>
            <a:r>
              <a:rPr lang="en-US" sz="1000" b="0" i="0" u="none" strike="noStrike" dirty="0" err="1">
                <a:solidFill>
                  <a:srgbClr val="000000"/>
                </a:solidFill>
                <a:effectLst/>
                <a:latin typeface="Times New Roman" panose="02020603050405020304" pitchFamily="18" charset="0"/>
              </a:rPr>
              <a:t>lattice_c</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0.411</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MSE  = 3.802</a:t>
            </a:r>
            <a:endParaRPr lang="en-US" sz="1000" dirty="0">
              <a:effectLst/>
            </a:endParaRPr>
          </a:p>
          <a:p>
            <a:pPr rtl="0">
              <a:buNone/>
            </a:pPr>
            <a:br>
              <a:rPr lang="en-US" sz="1000" dirty="0"/>
            </a:br>
            <a:r>
              <a:rPr lang="en-US" sz="1000" b="0" i="0" u="none" strike="noStrike" dirty="0" err="1">
                <a:solidFill>
                  <a:srgbClr val="000000"/>
                </a:solidFill>
                <a:effectLst/>
                <a:latin typeface="Times New Roman" panose="02020603050405020304" pitchFamily="18" charset="0"/>
              </a:rPr>
              <a:t>lattice_alpha</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0.196</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MSE  = 349.356</a:t>
            </a:r>
            <a:endParaRPr lang="en-US" sz="1000" dirty="0">
              <a:effectLst/>
            </a:endParaRPr>
          </a:p>
          <a:p>
            <a:pPr rtl="0">
              <a:buNone/>
            </a:pPr>
            <a:br>
              <a:rPr lang="en-US" sz="1000" dirty="0"/>
            </a:br>
            <a:r>
              <a:rPr lang="en-US" sz="1000" b="0" i="0" u="none" strike="noStrike" dirty="0" err="1">
                <a:solidFill>
                  <a:srgbClr val="000000"/>
                </a:solidFill>
                <a:effectLst/>
                <a:latin typeface="Times New Roman" panose="02020603050405020304" pitchFamily="18" charset="0"/>
              </a:rPr>
              <a:t>lattice_beta</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0.194</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MSE  = 340.983</a:t>
            </a:r>
            <a:endParaRPr lang="en-US" sz="1000" dirty="0">
              <a:effectLst/>
            </a:endParaRPr>
          </a:p>
          <a:p>
            <a:pPr rtl="0">
              <a:buNone/>
            </a:pPr>
            <a:br>
              <a:rPr lang="en-US" sz="1000" dirty="0"/>
            </a:br>
            <a:r>
              <a:rPr lang="en-US" sz="1000" b="0" i="0" u="none" strike="noStrike" dirty="0" err="1">
                <a:solidFill>
                  <a:srgbClr val="000000"/>
                </a:solidFill>
                <a:effectLst/>
                <a:latin typeface="Times New Roman" panose="02020603050405020304" pitchFamily="18" charset="0"/>
              </a:rPr>
              <a:t>lattice_gamma</a:t>
            </a:r>
            <a:r>
              <a:rPr lang="en-US" sz="1000" b="0" i="0" u="none" strike="noStrike" dirty="0">
                <a:solidFill>
                  <a:srgbClr val="000000"/>
                </a:solidFill>
                <a:effectLst/>
                <a:latin typeface="Times New Roman" panose="02020603050405020304" pitchFamily="18" charset="0"/>
              </a:rPr>
              <a:t>:</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R²   = 0.267</a:t>
            </a:r>
            <a:endParaRPr lang="en-US" sz="1000" dirty="0">
              <a:effectLst/>
            </a:endParaRPr>
          </a:p>
          <a:p>
            <a:pPr rtl="0"/>
            <a:r>
              <a:rPr lang="en-US" sz="1000" b="0" i="0" u="none" strike="noStrike" dirty="0">
                <a:solidFill>
                  <a:srgbClr val="000000"/>
                </a:solidFill>
                <a:effectLst/>
                <a:latin typeface="Times New Roman" panose="02020603050405020304" pitchFamily="18" charset="0"/>
              </a:rPr>
              <a:t>  MSE  = 436.249</a:t>
            </a:r>
            <a:endParaRPr lang="en-US" sz="1000" dirty="0">
              <a:effectLst/>
            </a:endParaRPr>
          </a:p>
        </p:txBody>
      </p:sp>
      <p:sp>
        <p:nvSpPr>
          <p:cNvPr id="2" name="TextBox 1">
            <a:extLst>
              <a:ext uri="{FF2B5EF4-FFF2-40B4-BE49-F238E27FC236}">
                <a16:creationId xmlns:a16="http://schemas.microsoft.com/office/drawing/2014/main" id="{D6E46B82-837F-E0AD-0487-75669F283DF6}"/>
              </a:ext>
            </a:extLst>
          </p:cNvPr>
          <p:cNvSpPr txBox="1"/>
          <p:nvPr/>
        </p:nvSpPr>
        <p:spPr>
          <a:xfrm>
            <a:off x="726791" y="95141"/>
            <a:ext cx="9921813" cy="707886"/>
          </a:xfrm>
          <a:prstGeom prst="rect">
            <a:avLst/>
          </a:prstGeom>
          <a:noFill/>
          <a:effectLst>
            <a:outerShdw blurRad="50800" dist="38100" dir="2700000" algn="tl" rotWithShape="0">
              <a:prstClr val="black">
                <a:alpha val="13000"/>
              </a:prstClr>
            </a:outerShdw>
          </a:effectLst>
        </p:spPr>
        <p:txBody>
          <a:bodyPr wrap="square" rtlCol="0">
            <a:spAutoFit/>
          </a:bodyPr>
          <a:lstStyle/>
          <a:p>
            <a:pPr algn="ctr"/>
            <a:r>
              <a:rPr lang="en-US" sz="4000" b="1" dirty="0">
                <a:blipFill>
                  <a:blip r:embed="rId3"/>
                  <a:stretch>
                    <a:fillRect/>
                  </a:stretch>
                </a:blipFill>
                <a:latin typeface="Bebas Neue" panose="020B0606020202050201" pitchFamily="34" charset="0"/>
                <a:cs typeface="Helvetica" panose="020B0604020202020204" pitchFamily="34" charset="0"/>
              </a:rPr>
              <a:t>Polynomial Model (Elastic Net Regularization)</a:t>
            </a:r>
          </a:p>
        </p:txBody>
      </p:sp>
      <p:pic>
        <p:nvPicPr>
          <p:cNvPr id="6" name="Picture 5">
            <a:extLst>
              <a:ext uri="{FF2B5EF4-FFF2-40B4-BE49-F238E27FC236}">
                <a16:creationId xmlns:a16="http://schemas.microsoft.com/office/drawing/2014/main" id="{EC359D4E-365B-1EC6-D7E9-135980D046A2}"/>
              </a:ext>
            </a:extLst>
          </p:cNvPr>
          <p:cNvPicPr>
            <a:picLocks noChangeAspect="1"/>
          </p:cNvPicPr>
          <p:nvPr/>
        </p:nvPicPr>
        <p:blipFill>
          <a:blip r:embed="rId4"/>
          <a:stretch>
            <a:fillRect/>
          </a:stretch>
        </p:blipFill>
        <p:spPr>
          <a:xfrm>
            <a:off x="5576931" y="771642"/>
            <a:ext cx="2494647" cy="2240912"/>
          </a:xfrm>
          <a:prstGeom prst="rect">
            <a:avLst/>
          </a:prstGeom>
        </p:spPr>
      </p:pic>
      <p:pic>
        <p:nvPicPr>
          <p:cNvPr id="8" name="Picture 7">
            <a:extLst>
              <a:ext uri="{FF2B5EF4-FFF2-40B4-BE49-F238E27FC236}">
                <a16:creationId xmlns:a16="http://schemas.microsoft.com/office/drawing/2014/main" id="{68412FBB-00E8-45A9-ADEA-2952763541A1}"/>
              </a:ext>
            </a:extLst>
          </p:cNvPr>
          <p:cNvPicPr>
            <a:picLocks noChangeAspect="1"/>
          </p:cNvPicPr>
          <p:nvPr/>
        </p:nvPicPr>
        <p:blipFill>
          <a:blip r:embed="rId5"/>
          <a:stretch>
            <a:fillRect/>
          </a:stretch>
        </p:blipFill>
        <p:spPr>
          <a:xfrm>
            <a:off x="3299641" y="690734"/>
            <a:ext cx="2388056" cy="2105094"/>
          </a:xfrm>
          <a:prstGeom prst="rect">
            <a:avLst/>
          </a:prstGeom>
        </p:spPr>
      </p:pic>
      <p:pic>
        <p:nvPicPr>
          <p:cNvPr id="10" name="Picture 9">
            <a:extLst>
              <a:ext uri="{FF2B5EF4-FFF2-40B4-BE49-F238E27FC236}">
                <a16:creationId xmlns:a16="http://schemas.microsoft.com/office/drawing/2014/main" id="{9E8D1176-BD81-0F5F-63B9-E155FFA2FDD4}"/>
              </a:ext>
            </a:extLst>
          </p:cNvPr>
          <p:cNvPicPr>
            <a:picLocks noChangeAspect="1"/>
          </p:cNvPicPr>
          <p:nvPr/>
        </p:nvPicPr>
        <p:blipFill>
          <a:blip r:embed="rId6"/>
          <a:stretch>
            <a:fillRect/>
          </a:stretch>
        </p:blipFill>
        <p:spPr>
          <a:xfrm>
            <a:off x="8601492" y="622825"/>
            <a:ext cx="2472568" cy="2240912"/>
          </a:xfrm>
          <a:prstGeom prst="rect">
            <a:avLst/>
          </a:prstGeom>
        </p:spPr>
      </p:pic>
      <p:pic>
        <p:nvPicPr>
          <p:cNvPr id="12" name="Picture 11">
            <a:extLst>
              <a:ext uri="{FF2B5EF4-FFF2-40B4-BE49-F238E27FC236}">
                <a16:creationId xmlns:a16="http://schemas.microsoft.com/office/drawing/2014/main" id="{46D11A0F-E354-D506-D3EF-51F0BF6A0B3F}"/>
              </a:ext>
            </a:extLst>
          </p:cNvPr>
          <p:cNvPicPr>
            <a:picLocks noChangeAspect="1"/>
          </p:cNvPicPr>
          <p:nvPr/>
        </p:nvPicPr>
        <p:blipFill>
          <a:blip r:embed="rId7"/>
          <a:stretch>
            <a:fillRect/>
          </a:stretch>
        </p:blipFill>
        <p:spPr>
          <a:xfrm>
            <a:off x="7857267" y="3012554"/>
            <a:ext cx="3102930" cy="2781740"/>
          </a:xfrm>
          <a:prstGeom prst="rect">
            <a:avLst/>
          </a:prstGeom>
        </p:spPr>
      </p:pic>
      <p:pic>
        <p:nvPicPr>
          <p:cNvPr id="14" name="Picture 13">
            <a:extLst>
              <a:ext uri="{FF2B5EF4-FFF2-40B4-BE49-F238E27FC236}">
                <a16:creationId xmlns:a16="http://schemas.microsoft.com/office/drawing/2014/main" id="{F973172F-E8FB-F145-7A47-9EA9E9DE3DC6}"/>
              </a:ext>
            </a:extLst>
          </p:cNvPr>
          <p:cNvPicPr>
            <a:picLocks noChangeAspect="1"/>
          </p:cNvPicPr>
          <p:nvPr/>
        </p:nvPicPr>
        <p:blipFill>
          <a:blip r:embed="rId8"/>
          <a:stretch>
            <a:fillRect/>
          </a:stretch>
        </p:blipFill>
        <p:spPr>
          <a:xfrm>
            <a:off x="3944594" y="3601570"/>
            <a:ext cx="3010715" cy="2657358"/>
          </a:xfrm>
          <a:prstGeom prst="rect">
            <a:avLst/>
          </a:prstGeom>
        </p:spPr>
      </p:pic>
      <p:pic>
        <p:nvPicPr>
          <p:cNvPr id="16" name="Picture 15">
            <a:extLst>
              <a:ext uri="{FF2B5EF4-FFF2-40B4-BE49-F238E27FC236}">
                <a16:creationId xmlns:a16="http://schemas.microsoft.com/office/drawing/2014/main" id="{E706ABD9-8806-4549-B591-0C9191C4A185}"/>
              </a:ext>
            </a:extLst>
          </p:cNvPr>
          <p:cNvPicPr>
            <a:picLocks noChangeAspect="1"/>
          </p:cNvPicPr>
          <p:nvPr/>
        </p:nvPicPr>
        <p:blipFill>
          <a:blip r:embed="rId9"/>
          <a:stretch>
            <a:fillRect/>
          </a:stretch>
        </p:blipFill>
        <p:spPr>
          <a:xfrm>
            <a:off x="1108147" y="3601570"/>
            <a:ext cx="2794860" cy="2463617"/>
          </a:xfrm>
          <a:prstGeom prst="rect">
            <a:avLst/>
          </a:prstGeom>
        </p:spPr>
      </p:pic>
    </p:spTree>
    <p:extLst>
      <p:ext uri="{BB962C8B-B14F-4D97-AF65-F5344CB8AC3E}">
        <p14:creationId xmlns:p14="http://schemas.microsoft.com/office/powerpoint/2010/main" val="25188965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close up of a wall&#10;&#10;AI-generated content may be incorrect.">
            <a:extLst>
              <a:ext uri="{FF2B5EF4-FFF2-40B4-BE49-F238E27FC236}">
                <a16:creationId xmlns:a16="http://schemas.microsoft.com/office/drawing/2014/main" id="{09BCB3E1-1BC0-D70B-F43C-7DBC6258089B}"/>
              </a:ext>
            </a:extLst>
          </p:cNvPr>
          <p:cNvPicPr>
            <a:picLocks noChangeAspect="1"/>
          </p:cNvPicPr>
          <p:nvPr/>
        </p:nvPicPr>
        <p:blipFill>
          <a:blip r:embed="rId2">
            <a:extLst>
              <a:ext uri="{28A0092B-C50C-407E-A947-70E740481C1C}">
                <a14:useLocalDpi xmlns:a14="http://schemas.microsoft.com/office/drawing/2010/main" val="0"/>
              </a:ext>
            </a:extLst>
          </a:blip>
          <a:srcRect l="28686" r="31538"/>
          <a:stretch/>
        </p:blipFill>
        <p:spPr>
          <a:xfrm rot="5400000">
            <a:off x="2667001" y="-2667001"/>
            <a:ext cx="6858000" cy="12192002"/>
          </a:xfrm>
          <a:prstGeom prst="rect">
            <a:avLst/>
          </a:prstGeom>
        </p:spPr>
      </p:pic>
      <p:sp>
        <p:nvSpPr>
          <p:cNvPr id="14" name="Rectangle 13">
            <a:extLst>
              <a:ext uri="{FF2B5EF4-FFF2-40B4-BE49-F238E27FC236}">
                <a16:creationId xmlns:a16="http://schemas.microsoft.com/office/drawing/2014/main" id="{59526240-09AD-04FF-B622-25A1A4C38E76}"/>
              </a:ext>
            </a:extLst>
          </p:cNvPr>
          <p:cNvSpPr/>
          <p:nvPr/>
        </p:nvSpPr>
        <p:spPr>
          <a:xfrm>
            <a:off x="0" y="0"/>
            <a:ext cx="12192000" cy="6858000"/>
          </a:xfrm>
          <a:prstGeom prst="rect">
            <a:avLst/>
          </a:prstGeom>
          <a:solidFill>
            <a:srgbClr val="FFFFFF">
              <a:alpha val="8705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2D4447FF-D0CB-787F-E86F-B0D19B06E726}"/>
              </a:ext>
            </a:extLst>
          </p:cNvPr>
          <p:cNvSpPr txBox="1"/>
          <p:nvPr/>
        </p:nvSpPr>
        <p:spPr>
          <a:xfrm>
            <a:off x="1345600" y="4732414"/>
            <a:ext cx="2647448" cy="400110"/>
          </a:xfrm>
          <a:prstGeom prst="rect">
            <a:avLst/>
          </a:prstGeom>
          <a:noFill/>
        </p:spPr>
        <p:txBody>
          <a:bodyPr wrap="square">
            <a:spAutoFit/>
          </a:bodyPr>
          <a:lstStyle/>
          <a:p>
            <a:pPr rtl="0">
              <a:buNone/>
            </a:pPr>
            <a:r>
              <a:rPr lang="en-US" sz="1000" b="0" i="0" u="none" strike="noStrike" dirty="0">
                <a:solidFill>
                  <a:srgbClr val="000000"/>
                </a:solidFill>
                <a:effectLst/>
                <a:latin typeface="Times New Roman" panose="02020603050405020304" pitchFamily="18" charset="0"/>
              </a:rPr>
              <a:t>Training model for: </a:t>
            </a:r>
            <a:r>
              <a:rPr lang="en-US" sz="1000" b="0" i="0" u="none" strike="noStrike" dirty="0" err="1">
                <a:solidFill>
                  <a:srgbClr val="000000"/>
                </a:solidFill>
                <a:effectLst/>
                <a:latin typeface="Times New Roman" panose="02020603050405020304" pitchFamily="18" charset="0"/>
              </a:rPr>
              <a:t>lattice_a</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Mean R²     = 0.461</a:t>
            </a:r>
            <a:endParaRPr lang="en-US" sz="1000" dirty="0">
              <a:effectLst/>
            </a:endParaRPr>
          </a:p>
        </p:txBody>
      </p:sp>
      <p:sp>
        <p:nvSpPr>
          <p:cNvPr id="2" name="TextBox 1">
            <a:extLst>
              <a:ext uri="{FF2B5EF4-FFF2-40B4-BE49-F238E27FC236}">
                <a16:creationId xmlns:a16="http://schemas.microsoft.com/office/drawing/2014/main" id="{78137E01-E17B-2447-1262-8C6E52A5F882}"/>
              </a:ext>
            </a:extLst>
          </p:cNvPr>
          <p:cNvSpPr txBox="1"/>
          <p:nvPr/>
        </p:nvSpPr>
        <p:spPr>
          <a:xfrm>
            <a:off x="-1443489" y="1258839"/>
            <a:ext cx="9921813" cy="707886"/>
          </a:xfrm>
          <a:prstGeom prst="rect">
            <a:avLst/>
          </a:prstGeom>
          <a:noFill/>
          <a:effectLst>
            <a:outerShdw blurRad="50800" dist="38100" dir="2700000" algn="tl" rotWithShape="0">
              <a:prstClr val="black">
                <a:alpha val="13000"/>
              </a:prstClr>
            </a:outerShdw>
          </a:effectLst>
        </p:spPr>
        <p:txBody>
          <a:bodyPr wrap="square" rtlCol="0">
            <a:spAutoFit/>
          </a:bodyPr>
          <a:lstStyle/>
          <a:p>
            <a:pPr algn="ctr"/>
            <a:r>
              <a:rPr lang="en-US" sz="4000" b="1" dirty="0" err="1">
                <a:blipFill>
                  <a:blip r:embed="rId3"/>
                  <a:stretch>
                    <a:fillRect/>
                  </a:stretch>
                </a:blipFill>
                <a:latin typeface="Bebas Neue" panose="020B0606020202050201" pitchFamily="34" charset="0"/>
                <a:cs typeface="Helvetica" panose="020B0604020202020204" pitchFamily="34" charset="0"/>
              </a:rPr>
              <a:t>XGBRegressor</a:t>
            </a:r>
            <a:r>
              <a:rPr lang="en-US" sz="4000" b="1" dirty="0">
                <a:blipFill>
                  <a:blip r:embed="rId3"/>
                  <a:stretch>
                    <a:fillRect/>
                  </a:stretch>
                </a:blipFill>
                <a:latin typeface="Bebas Neue" panose="020B0606020202050201" pitchFamily="34" charset="0"/>
                <a:cs typeface="Helvetica" panose="020B0604020202020204" pitchFamily="34" charset="0"/>
              </a:rPr>
              <a:t> / </a:t>
            </a:r>
            <a:r>
              <a:rPr lang="en-US" sz="4000" b="1" dirty="0" err="1">
                <a:blipFill>
                  <a:blip r:embed="rId3"/>
                  <a:stretch>
                    <a:fillRect/>
                  </a:stretch>
                </a:blipFill>
                <a:latin typeface="Bebas Neue" panose="020B0606020202050201" pitchFamily="34" charset="0"/>
                <a:cs typeface="Helvetica" panose="020B0604020202020204" pitchFamily="34" charset="0"/>
              </a:rPr>
              <a:t>xgbClassifier</a:t>
            </a:r>
            <a:r>
              <a:rPr lang="en-US" sz="4000" b="1" dirty="0">
                <a:blipFill>
                  <a:blip r:embed="rId3"/>
                  <a:stretch>
                    <a:fillRect/>
                  </a:stretch>
                </a:blipFill>
                <a:latin typeface="Bebas Neue" panose="020B0606020202050201" pitchFamily="34" charset="0"/>
                <a:cs typeface="Helvetica" panose="020B0604020202020204" pitchFamily="34" charset="0"/>
              </a:rPr>
              <a:t> Model</a:t>
            </a:r>
          </a:p>
        </p:txBody>
      </p:sp>
      <p:pic>
        <p:nvPicPr>
          <p:cNvPr id="6" name="Picture 5">
            <a:extLst>
              <a:ext uri="{FF2B5EF4-FFF2-40B4-BE49-F238E27FC236}">
                <a16:creationId xmlns:a16="http://schemas.microsoft.com/office/drawing/2014/main" id="{D5AA0203-F46F-DCA0-8435-632D258EAEB7}"/>
              </a:ext>
            </a:extLst>
          </p:cNvPr>
          <p:cNvPicPr>
            <a:picLocks noChangeAspect="1"/>
          </p:cNvPicPr>
          <p:nvPr/>
        </p:nvPicPr>
        <p:blipFill>
          <a:blip r:embed="rId4"/>
          <a:stretch>
            <a:fillRect/>
          </a:stretch>
        </p:blipFill>
        <p:spPr>
          <a:xfrm>
            <a:off x="263046" y="1989972"/>
            <a:ext cx="4026848" cy="2504635"/>
          </a:xfrm>
          <a:prstGeom prst="rect">
            <a:avLst/>
          </a:prstGeom>
        </p:spPr>
      </p:pic>
      <p:pic>
        <p:nvPicPr>
          <p:cNvPr id="8" name="Picture 7">
            <a:extLst>
              <a:ext uri="{FF2B5EF4-FFF2-40B4-BE49-F238E27FC236}">
                <a16:creationId xmlns:a16="http://schemas.microsoft.com/office/drawing/2014/main" id="{58660C22-3EB9-4AA7-7C78-08555A0F01CE}"/>
              </a:ext>
            </a:extLst>
          </p:cNvPr>
          <p:cNvPicPr>
            <a:picLocks noChangeAspect="1"/>
          </p:cNvPicPr>
          <p:nvPr/>
        </p:nvPicPr>
        <p:blipFill>
          <a:blip r:embed="rId5"/>
          <a:stretch>
            <a:fillRect/>
          </a:stretch>
        </p:blipFill>
        <p:spPr>
          <a:xfrm>
            <a:off x="4191773" y="2053743"/>
            <a:ext cx="4016473" cy="2504635"/>
          </a:xfrm>
          <a:prstGeom prst="rect">
            <a:avLst/>
          </a:prstGeom>
        </p:spPr>
      </p:pic>
      <p:pic>
        <p:nvPicPr>
          <p:cNvPr id="10" name="Picture 9">
            <a:extLst>
              <a:ext uri="{FF2B5EF4-FFF2-40B4-BE49-F238E27FC236}">
                <a16:creationId xmlns:a16="http://schemas.microsoft.com/office/drawing/2014/main" id="{C3703D24-B13A-9050-ECEF-3A9B372870EB}"/>
              </a:ext>
            </a:extLst>
          </p:cNvPr>
          <p:cNvPicPr>
            <a:picLocks noChangeAspect="1"/>
          </p:cNvPicPr>
          <p:nvPr/>
        </p:nvPicPr>
        <p:blipFill>
          <a:blip r:embed="rId6"/>
          <a:stretch>
            <a:fillRect/>
          </a:stretch>
        </p:blipFill>
        <p:spPr>
          <a:xfrm>
            <a:off x="8050713" y="1919704"/>
            <a:ext cx="4086260" cy="2560489"/>
          </a:xfrm>
          <a:prstGeom prst="rect">
            <a:avLst/>
          </a:prstGeom>
        </p:spPr>
      </p:pic>
      <p:sp>
        <p:nvSpPr>
          <p:cNvPr id="11" name="TextBox 10">
            <a:extLst>
              <a:ext uri="{FF2B5EF4-FFF2-40B4-BE49-F238E27FC236}">
                <a16:creationId xmlns:a16="http://schemas.microsoft.com/office/drawing/2014/main" id="{D841CFAF-44A3-35B8-EA14-51FE993222C7}"/>
              </a:ext>
            </a:extLst>
          </p:cNvPr>
          <p:cNvSpPr txBox="1"/>
          <p:nvPr/>
        </p:nvSpPr>
        <p:spPr>
          <a:xfrm>
            <a:off x="5208227" y="4732414"/>
            <a:ext cx="2647448" cy="553998"/>
          </a:xfrm>
          <a:prstGeom prst="rect">
            <a:avLst/>
          </a:prstGeom>
          <a:noFill/>
        </p:spPr>
        <p:txBody>
          <a:bodyPr wrap="square">
            <a:spAutoFit/>
          </a:bodyPr>
          <a:lstStyle/>
          <a:p>
            <a:pPr rtl="0">
              <a:buNone/>
            </a:pPr>
            <a:r>
              <a:rPr lang="en-US" sz="1000" b="0" i="0" u="none" strike="noStrike" dirty="0">
                <a:solidFill>
                  <a:srgbClr val="000000"/>
                </a:solidFill>
                <a:effectLst/>
                <a:latin typeface="Times New Roman" panose="02020603050405020304" pitchFamily="18" charset="0"/>
              </a:rPr>
              <a:t>Training model for: </a:t>
            </a:r>
            <a:r>
              <a:rPr lang="en-US" sz="1000" b="0" i="0" u="none" strike="noStrike" dirty="0" err="1">
                <a:solidFill>
                  <a:srgbClr val="000000"/>
                </a:solidFill>
                <a:effectLst/>
                <a:latin typeface="Times New Roman" panose="02020603050405020304" pitchFamily="18" charset="0"/>
              </a:rPr>
              <a:t>lattice_b</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Mean R²     = 0.590</a:t>
            </a:r>
            <a:br>
              <a:rPr lang="en-US" sz="1000" dirty="0"/>
            </a:br>
            <a:endParaRPr lang="en-US" sz="1000" dirty="0">
              <a:effectLst/>
            </a:endParaRPr>
          </a:p>
        </p:txBody>
      </p:sp>
      <p:sp>
        <p:nvSpPr>
          <p:cNvPr id="12" name="TextBox 11">
            <a:extLst>
              <a:ext uri="{FF2B5EF4-FFF2-40B4-BE49-F238E27FC236}">
                <a16:creationId xmlns:a16="http://schemas.microsoft.com/office/drawing/2014/main" id="{C29E2E75-CF21-A3EF-01F4-89F28FF47FCC}"/>
              </a:ext>
            </a:extLst>
          </p:cNvPr>
          <p:cNvSpPr txBox="1"/>
          <p:nvPr/>
        </p:nvSpPr>
        <p:spPr>
          <a:xfrm>
            <a:off x="9255051" y="4558378"/>
            <a:ext cx="2647448" cy="707886"/>
          </a:xfrm>
          <a:prstGeom prst="rect">
            <a:avLst/>
          </a:prstGeom>
          <a:noFill/>
        </p:spPr>
        <p:txBody>
          <a:bodyPr wrap="square">
            <a:spAutoFit/>
          </a:bodyPr>
          <a:lstStyle/>
          <a:p>
            <a:pPr rtl="0">
              <a:buNone/>
            </a:pPr>
            <a:r>
              <a:rPr lang="en-US" sz="1000" b="0" i="0" u="none" strike="noStrike" dirty="0">
                <a:solidFill>
                  <a:srgbClr val="000000"/>
                </a:solidFill>
                <a:effectLst/>
                <a:latin typeface="Times New Roman" panose="02020603050405020304" pitchFamily="18" charset="0"/>
              </a:rPr>
              <a:t>Training model for: </a:t>
            </a:r>
            <a:r>
              <a:rPr lang="en-US" sz="1000" b="0" i="0" u="none" strike="noStrike" dirty="0" err="1">
                <a:solidFill>
                  <a:srgbClr val="000000"/>
                </a:solidFill>
                <a:effectLst/>
                <a:latin typeface="Times New Roman" panose="02020603050405020304" pitchFamily="18" charset="0"/>
              </a:rPr>
              <a:t>lattice_c</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  Mean R²     = 0.555</a:t>
            </a:r>
            <a:endParaRPr lang="en-US" sz="1000" dirty="0">
              <a:effectLst/>
            </a:endParaRPr>
          </a:p>
          <a:p>
            <a:pPr rtl="0">
              <a:buNone/>
            </a:pPr>
            <a:br>
              <a:rPr lang="en-US" sz="1000" dirty="0"/>
            </a:br>
            <a:endParaRPr lang="en-US" sz="1000" dirty="0">
              <a:effectLst/>
            </a:endParaRPr>
          </a:p>
        </p:txBody>
      </p:sp>
    </p:spTree>
    <p:extLst>
      <p:ext uri="{BB962C8B-B14F-4D97-AF65-F5344CB8AC3E}">
        <p14:creationId xmlns:p14="http://schemas.microsoft.com/office/powerpoint/2010/main" val="6883563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lose up of a wall&#10;&#10;AI-generated content may be incorrect.">
            <a:extLst>
              <a:ext uri="{FF2B5EF4-FFF2-40B4-BE49-F238E27FC236}">
                <a16:creationId xmlns:a16="http://schemas.microsoft.com/office/drawing/2014/main" id="{DFD48772-9BAD-F041-392B-8F51258F3A73}"/>
              </a:ext>
            </a:extLst>
          </p:cNvPr>
          <p:cNvPicPr>
            <a:picLocks noChangeAspect="1"/>
          </p:cNvPicPr>
          <p:nvPr/>
        </p:nvPicPr>
        <p:blipFill>
          <a:blip r:embed="rId2">
            <a:extLst>
              <a:ext uri="{28A0092B-C50C-407E-A947-70E740481C1C}">
                <a14:useLocalDpi xmlns:a14="http://schemas.microsoft.com/office/drawing/2010/main" val="0"/>
              </a:ext>
            </a:extLst>
          </a:blip>
          <a:srcRect l="28686" r="31538"/>
          <a:stretch/>
        </p:blipFill>
        <p:spPr>
          <a:xfrm rot="5400000">
            <a:off x="2667001" y="-2667001"/>
            <a:ext cx="6858000" cy="12192002"/>
          </a:xfrm>
          <a:prstGeom prst="rect">
            <a:avLst/>
          </a:prstGeom>
        </p:spPr>
      </p:pic>
      <p:sp>
        <p:nvSpPr>
          <p:cNvPr id="5" name="Rectangle 4">
            <a:extLst>
              <a:ext uri="{FF2B5EF4-FFF2-40B4-BE49-F238E27FC236}">
                <a16:creationId xmlns:a16="http://schemas.microsoft.com/office/drawing/2014/main" id="{E4257B28-737D-F699-61F8-6D3F100D0D5B}"/>
              </a:ext>
            </a:extLst>
          </p:cNvPr>
          <p:cNvSpPr/>
          <p:nvPr/>
        </p:nvSpPr>
        <p:spPr>
          <a:xfrm>
            <a:off x="0" y="0"/>
            <a:ext cx="12192000" cy="6858000"/>
          </a:xfrm>
          <a:prstGeom prst="rect">
            <a:avLst/>
          </a:prstGeom>
          <a:solidFill>
            <a:srgbClr val="FFFFFF">
              <a:alpha val="8705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146" name="Picture 2">
            <a:extLst>
              <a:ext uri="{FF2B5EF4-FFF2-40B4-BE49-F238E27FC236}">
                <a16:creationId xmlns:a16="http://schemas.microsoft.com/office/drawing/2014/main" id="{ACA91CB2-C5AA-7016-8F34-4A105E824AE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897" y="1034448"/>
            <a:ext cx="3539267" cy="3120930"/>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4A92CE34-0A9E-0D0F-3337-C6F7CC808D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12825" y="679214"/>
            <a:ext cx="3539267" cy="3120930"/>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3AA4BF19-9761-AAC6-2871-F8C8F4EDE89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60277" y="1034448"/>
            <a:ext cx="3539267" cy="312093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0B00F27B-FDC3-9858-9ECC-8F5BB873AB60}"/>
              </a:ext>
            </a:extLst>
          </p:cNvPr>
          <p:cNvSpPr txBox="1"/>
          <p:nvPr/>
        </p:nvSpPr>
        <p:spPr>
          <a:xfrm>
            <a:off x="2397753" y="4374379"/>
            <a:ext cx="6097464" cy="2400657"/>
          </a:xfrm>
          <a:prstGeom prst="rect">
            <a:avLst/>
          </a:prstGeom>
          <a:noFill/>
        </p:spPr>
        <p:txBody>
          <a:bodyPr wrap="square">
            <a:spAutoFit/>
          </a:bodyPr>
          <a:lstStyle/>
          <a:p>
            <a:pPr rtl="0">
              <a:buNone/>
            </a:pPr>
            <a:r>
              <a:rPr lang="en-US" sz="1000" b="0" i="0" u="none" strike="noStrike" dirty="0">
                <a:solidFill>
                  <a:srgbClr val="000000"/>
                </a:solidFill>
                <a:effectLst/>
                <a:latin typeface="Times New Roman" panose="02020603050405020304" pitchFamily="18" charset="0"/>
              </a:rPr>
              <a:t>The </a:t>
            </a:r>
            <a:r>
              <a:rPr lang="en-US" sz="1000" b="0" i="0" u="none" strike="noStrike" dirty="0" err="1">
                <a:solidFill>
                  <a:srgbClr val="000000"/>
                </a:solidFill>
                <a:effectLst/>
                <a:latin typeface="Times New Roman" panose="02020603050405020304" pitchFamily="18" charset="0"/>
              </a:rPr>
              <a:t>XGBoost</a:t>
            </a:r>
            <a:r>
              <a:rPr lang="en-US" sz="1000" b="0" i="0" u="none" strike="noStrike" dirty="0">
                <a:solidFill>
                  <a:srgbClr val="000000"/>
                </a:solidFill>
                <a:effectLst/>
                <a:latin typeface="Times New Roman" panose="02020603050405020304" pitchFamily="18" charset="0"/>
              </a:rPr>
              <a:t> model developed for predicting lattice parameters and angles demonstrated solid overall performance, particularly in the classification tasks. For the regression targets—</a:t>
            </a:r>
            <a:r>
              <a:rPr lang="en-US" sz="1000" b="0" i="0" u="none" strike="noStrike" dirty="0" err="1">
                <a:solidFill>
                  <a:srgbClr val="000000"/>
                </a:solidFill>
                <a:effectLst/>
                <a:latin typeface="Times New Roman" panose="02020603050405020304" pitchFamily="18" charset="0"/>
              </a:rPr>
              <a:t>lattice_a</a:t>
            </a:r>
            <a:r>
              <a:rPr lang="en-US" sz="1000" b="0" i="0" u="none" strike="noStrike" dirty="0">
                <a:solidFill>
                  <a:srgbClr val="000000"/>
                </a:solidFill>
                <a:effectLst/>
                <a:latin typeface="Times New Roman" panose="02020603050405020304" pitchFamily="18" charset="0"/>
              </a:rPr>
              <a:t>, </a:t>
            </a:r>
            <a:r>
              <a:rPr lang="en-US" sz="1000" b="0" i="0" u="none" strike="noStrike" dirty="0" err="1">
                <a:solidFill>
                  <a:srgbClr val="000000"/>
                </a:solidFill>
                <a:effectLst/>
                <a:latin typeface="Times New Roman" panose="02020603050405020304" pitchFamily="18" charset="0"/>
              </a:rPr>
              <a:t>lattice_b</a:t>
            </a:r>
            <a:r>
              <a:rPr lang="en-US" sz="1000" b="0" i="0" u="none" strike="noStrike" dirty="0">
                <a:solidFill>
                  <a:srgbClr val="000000"/>
                </a:solidFill>
                <a:effectLst/>
                <a:latin typeface="Times New Roman" panose="02020603050405020304" pitchFamily="18" charset="0"/>
              </a:rPr>
              <a:t>, and </a:t>
            </a:r>
            <a:r>
              <a:rPr lang="en-US" sz="1000" b="0" i="0" u="none" strike="noStrike" dirty="0" err="1">
                <a:solidFill>
                  <a:srgbClr val="000000"/>
                </a:solidFill>
                <a:effectLst/>
                <a:latin typeface="Times New Roman" panose="02020603050405020304" pitchFamily="18" charset="0"/>
              </a:rPr>
              <a:t>lattice_c</a:t>
            </a:r>
            <a:r>
              <a:rPr lang="en-US" sz="1000" b="0" i="0" u="none" strike="noStrike" dirty="0">
                <a:solidFill>
                  <a:srgbClr val="000000"/>
                </a:solidFill>
                <a:effectLst/>
                <a:latin typeface="Times New Roman" panose="02020603050405020304" pitchFamily="18" charset="0"/>
              </a:rPr>
              <a:t>—the model achieved mean R² scores of 0.461, 0.590, and 0.555, respectively. These scores indicate that the model can explain approximately 46% to 59% of the variance in the respective target variables, reflecting a moderate level of predictive accuracy. In contrast, the classification tasks for </a:t>
            </a:r>
            <a:r>
              <a:rPr lang="en-US" sz="1000" b="0" i="0" u="none" strike="noStrike" dirty="0" err="1">
                <a:solidFill>
                  <a:srgbClr val="000000"/>
                </a:solidFill>
                <a:effectLst/>
                <a:latin typeface="Times New Roman" panose="02020603050405020304" pitchFamily="18" charset="0"/>
              </a:rPr>
              <a:t>lattice_alpha</a:t>
            </a:r>
            <a:r>
              <a:rPr lang="en-US" sz="1000" b="0" i="0" u="none" strike="noStrike" dirty="0">
                <a:solidFill>
                  <a:srgbClr val="000000"/>
                </a:solidFill>
                <a:effectLst/>
                <a:latin typeface="Times New Roman" panose="02020603050405020304" pitchFamily="18" charset="0"/>
              </a:rPr>
              <a:t>, </a:t>
            </a:r>
            <a:r>
              <a:rPr lang="en-US" sz="1000" b="0" i="0" u="none" strike="noStrike" dirty="0" err="1">
                <a:solidFill>
                  <a:srgbClr val="000000"/>
                </a:solidFill>
                <a:effectLst/>
                <a:latin typeface="Times New Roman" panose="02020603050405020304" pitchFamily="18" charset="0"/>
              </a:rPr>
              <a:t>lattice_beta</a:t>
            </a:r>
            <a:r>
              <a:rPr lang="en-US" sz="1000" b="0" i="0" u="none" strike="noStrike" dirty="0">
                <a:solidFill>
                  <a:srgbClr val="000000"/>
                </a:solidFill>
                <a:effectLst/>
                <a:latin typeface="Times New Roman" panose="02020603050405020304" pitchFamily="18" charset="0"/>
              </a:rPr>
              <a:t>, and </a:t>
            </a:r>
            <a:r>
              <a:rPr lang="en-US" sz="1000" b="0" i="0" u="none" strike="noStrike" dirty="0" err="1">
                <a:solidFill>
                  <a:srgbClr val="000000"/>
                </a:solidFill>
                <a:effectLst/>
                <a:latin typeface="Times New Roman" panose="02020603050405020304" pitchFamily="18" charset="0"/>
              </a:rPr>
              <a:t>lattice_gamma</a:t>
            </a:r>
            <a:r>
              <a:rPr lang="en-US" sz="1000" b="0" i="0" u="none" strike="noStrike" dirty="0">
                <a:solidFill>
                  <a:srgbClr val="000000"/>
                </a:solidFill>
                <a:effectLst/>
                <a:latin typeface="Times New Roman" panose="02020603050405020304" pitchFamily="18" charset="0"/>
              </a:rPr>
              <a:t> yielded stronger performance, with macro-averaged F1 scores of 0.800, 0.807, and 0.702, respectively, demonstrating effective generalization and balanced precision-recall tradeoffs across the angle bins.</a:t>
            </a:r>
            <a:endParaRPr lang="en-US" sz="1000" dirty="0">
              <a:effectLst/>
            </a:endParaRPr>
          </a:p>
          <a:p>
            <a:pPr rtl="0"/>
            <a:br>
              <a:rPr lang="en-US" sz="1000" dirty="0"/>
            </a:br>
            <a:r>
              <a:rPr lang="en-US" sz="1000" b="0" i="0" u="none" strike="noStrike" dirty="0">
                <a:solidFill>
                  <a:srgbClr val="000000"/>
                </a:solidFill>
                <a:effectLst/>
                <a:latin typeface="Times New Roman" panose="02020603050405020304" pitchFamily="18" charset="0"/>
              </a:rPr>
              <a:t>The modeling approach employed several advanced techniques to optimize performance. </a:t>
            </a:r>
            <a:r>
              <a:rPr lang="en-US" sz="1000" b="0" i="0" u="none" strike="noStrike" dirty="0" err="1">
                <a:solidFill>
                  <a:srgbClr val="000000"/>
                </a:solidFill>
                <a:effectLst/>
                <a:latin typeface="Times New Roman" panose="02020603050405020304" pitchFamily="18" charset="0"/>
              </a:rPr>
              <a:t>XGBoost</a:t>
            </a:r>
            <a:r>
              <a:rPr lang="en-US" sz="1000" b="0" i="0" u="none" strike="noStrike" dirty="0">
                <a:solidFill>
                  <a:srgbClr val="000000"/>
                </a:solidFill>
                <a:effectLst/>
                <a:latin typeface="Times New Roman" panose="02020603050405020304" pitchFamily="18" charset="0"/>
              </a:rPr>
              <a:t> was used as the core algorithm for both regression and classification tasks due to its efficiency and strong performance in handling structured data. Hyperparameter optimization was carried out using </a:t>
            </a:r>
            <a:r>
              <a:rPr lang="en-US" sz="1000" b="0" i="0" u="none" strike="noStrike" dirty="0" err="1">
                <a:solidFill>
                  <a:srgbClr val="000000"/>
                </a:solidFill>
                <a:effectLst/>
                <a:latin typeface="Times New Roman" panose="02020603050405020304" pitchFamily="18" charset="0"/>
              </a:rPr>
              <a:t>RandomizedSearchCV</a:t>
            </a:r>
            <a:r>
              <a:rPr lang="en-US" sz="1000" b="0" i="0" u="none" strike="noStrike" dirty="0">
                <a:solidFill>
                  <a:srgbClr val="000000"/>
                </a:solidFill>
                <a:effectLst/>
                <a:latin typeface="Times New Roman" panose="02020603050405020304" pitchFamily="18" charset="0"/>
              </a:rPr>
              <a:t> with 5-fold cross-validation, allowing the model to explore a broad hyperparameter space in an efficient manner. Key hyperparameters tuned included the number of estimators, learning rate, maximum tree depth, subsample ratios, and column sampling rates, in addition to two regularization parameters: </a:t>
            </a:r>
            <a:r>
              <a:rPr lang="en-US" sz="1000" b="0" i="0" u="none" strike="noStrike" dirty="0" err="1">
                <a:solidFill>
                  <a:srgbClr val="000000"/>
                </a:solidFill>
                <a:effectLst/>
                <a:latin typeface="Times New Roman" panose="02020603050405020304" pitchFamily="18" charset="0"/>
              </a:rPr>
              <a:t>reg_alpha</a:t>
            </a:r>
            <a:r>
              <a:rPr lang="en-US" sz="1000" b="0" i="0" u="none" strike="noStrike" dirty="0">
                <a:solidFill>
                  <a:srgbClr val="000000"/>
                </a:solidFill>
                <a:effectLst/>
                <a:latin typeface="Times New Roman" panose="02020603050405020304" pitchFamily="18" charset="0"/>
              </a:rPr>
              <a:t> for L1 regularization and </a:t>
            </a:r>
            <a:r>
              <a:rPr lang="en-US" sz="1000" b="0" i="0" u="none" strike="noStrike" dirty="0" err="1">
                <a:solidFill>
                  <a:srgbClr val="000000"/>
                </a:solidFill>
                <a:effectLst/>
                <a:latin typeface="Times New Roman" panose="02020603050405020304" pitchFamily="18" charset="0"/>
              </a:rPr>
              <a:t>reg_lambda</a:t>
            </a:r>
            <a:r>
              <a:rPr lang="en-US" sz="1000" b="0" i="0" u="none" strike="noStrike" dirty="0">
                <a:solidFill>
                  <a:srgbClr val="000000"/>
                </a:solidFill>
                <a:effectLst/>
                <a:latin typeface="Times New Roman" panose="02020603050405020304" pitchFamily="18" charset="0"/>
              </a:rPr>
              <a:t> for L2 regularization.</a:t>
            </a:r>
            <a:endParaRPr lang="en-US" sz="1000" dirty="0">
              <a:effectLst/>
            </a:endParaRPr>
          </a:p>
        </p:txBody>
      </p:sp>
      <p:sp>
        <p:nvSpPr>
          <p:cNvPr id="2" name="TextBox 1">
            <a:extLst>
              <a:ext uri="{FF2B5EF4-FFF2-40B4-BE49-F238E27FC236}">
                <a16:creationId xmlns:a16="http://schemas.microsoft.com/office/drawing/2014/main" id="{969FD0B3-BF1A-8159-0155-B8B5A8AB2BD2}"/>
              </a:ext>
            </a:extLst>
          </p:cNvPr>
          <p:cNvSpPr txBox="1"/>
          <p:nvPr/>
        </p:nvSpPr>
        <p:spPr>
          <a:xfrm>
            <a:off x="565744" y="4683833"/>
            <a:ext cx="3479983" cy="2585323"/>
          </a:xfrm>
          <a:prstGeom prst="rect">
            <a:avLst/>
          </a:prstGeom>
          <a:noFill/>
        </p:spPr>
        <p:txBody>
          <a:bodyPr wrap="square" rtlCol="0">
            <a:spAutoFit/>
          </a:bodyPr>
          <a:lstStyle/>
          <a:p>
            <a:pPr rtl="0">
              <a:buNone/>
            </a:pPr>
            <a:r>
              <a:rPr lang="en-US" sz="1800" b="0" i="0" u="none" strike="noStrike" dirty="0">
                <a:solidFill>
                  <a:srgbClr val="000000"/>
                </a:solidFill>
                <a:effectLst/>
                <a:latin typeface="Times New Roman" panose="02020603050405020304" pitchFamily="18" charset="0"/>
              </a:rPr>
              <a:t>Training model for: </a:t>
            </a:r>
            <a:r>
              <a:rPr lang="en-US" sz="1800" b="0" i="0" u="none" strike="noStrike" dirty="0" err="1">
                <a:solidFill>
                  <a:srgbClr val="000000"/>
                </a:solidFill>
                <a:effectLst/>
                <a:latin typeface="Times New Roman" panose="02020603050405020304" pitchFamily="18" charset="0"/>
              </a:rPr>
              <a:t>lattice_alpha</a:t>
            </a:r>
            <a:endParaRPr lang="en-US" sz="1800" dirty="0">
              <a:effectLst/>
            </a:endParaRPr>
          </a:p>
          <a:p>
            <a:pPr rtl="0">
              <a:buNone/>
            </a:pPr>
            <a:r>
              <a:rPr lang="en-US" sz="1800" b="0" i="0" u="none" strike="noStrike" dirty="0">
                <a:solidFill>
                  <a:srgbClr val="000000"/>
                </a:solidFill>
                <a:effectLst/>
                <a:latin typeface="Times New Roman" panose="02020603050405020304" pitchFamily="18" charset="0"/>
              </a:rPr>
              <a:t>   Mean F1    = 0.802</a:t>
            </a:r>
            <a:endParaRPr lang="en-US" sz="1800" dirty="0">
              <a:effectLst/>
            </a:endParaRPr>
          </a:p>
          <a:p>
            <a:pPr rtl="0">
              <a:buNone/>
            </a:pPr>
            <a:br>
              <a:rPr lang="en-US" sz="1800" dirty="0"/>
            </a:br>
            <a:r>
              <a:rPr lang="en-US" sz="1800" b="0" i="0" u="none" strike="noStrike" dirty="0">
                <a:solidFill>
                  <a:srgbClr val="000000"/>
                </a:solidFill>
                <a:effectLst/>
                <a:latin typeface="Times New Roman" panose="02020603050405020304" pitchFamily="18" charset="0"/>
              </a:rPr>
              <a:t>Training model for: </a:t>
            </a:r>
            <a:r>
              <a:rPr lang="en-US" sz="1800" b="0" i="0" u="none" strike="noStrike" dirty="0" err="1">
                <a:solidFill>
                  <a:srgbClr val="000000"/>
                </a:solidFill>
                <a:effectLst/>
                <a:latin typeface="Times New Roman" panose="02020603050405020304" pitchFamily="18" charset="0"/>
              </a:rPr>
              <a:t>lattice_beta</a:t>
            </a:r>
            <a:endParaRPr lang="en-US" sz="1800" dirty="0">
              <a:effectLst/>
            </a:endParaRPr>
          </a:p>
          <a:p>
            <a:pPr rtl="0">
              <a:buNone/>
            </a:pPr>
            <a:r>
              <a:rPr lang="en-US" sz="1800" b="0" i="0" u="none" strike="noStrike" dirty="0">
                <a:solidFill>
                  <a:srgbClr val="000000"/>
                </a:solidFill>
                <a:effectLst/>
                <a:latin typeface="Times New Roman" panose="02020603050405020304" pitchFamily="18" charset="0"/>
              </a:rPr>
              <a:t>  Mean F1    = 0.810</a:t>
            </a:r>
            <a:endParaRPr lang="en-US" sz="1800" dirty="0">
              <a:effectLst/>
            </a:endParaRPr>
          </a:p>
          <a:p>
            <a:pPr rtl="0">
              <a:buNone/>
            </a:pPr>
            <a:br>
              <a:rPr lang="en-US" sz="1800" dirty="0"/>
            </a:br>
            <a:r>
              <a:rPr lang="en-US" sz="1800" b="0" i="0" u="none" strike="noStrike" dirty="0">
                <a:solidFill>
                  <a:srgbClr val="000000"/>
                </a:solidFill>
                <a:effectLst/>
                <a:latin typeface="Times New Roman" panose="02020603050405020304" pitchFamily="18" charset="0"/>
              </a:rPr>
              <a:t>Training model for: </a:t>
            </a:r>
            <a:r>
              <a:rPr lang="en-US" sz="1800" b="0" i="0" u="none" strike="noStrike" dirty="0" err="1">
                <a:solidFill>
                  <a:srgbClr val="000000"/>
                </a:solidFill>
                <a:effectLst/>
                <a:latin typeface="Times New Roman" panose="02020603050405020304" pitchFamily="18" charset="0"/>
              </a:rPr>
              <a:t>lattice_gamma</a:t>
            </a:r>
            <a:endParaRPr lang="en-US" sz="1800" dirty="0">
              <a:effectLst/>
            </a:endParaRPr>
          </a:p>
          <a:p>
            <a:pPr rtl="0"/>
            <a:r>
              <a:rPr lang="en-US" sz="1800" b="0" i="0" u="none" strike="noStrike" dirty="0">
                <a:solidFill>
                  <a:srgbClr val="000000"/>
                </a:solidFill>
                <a:effectLst/>
                <a:latin typeface="Times New Roman" panose="02020603050405020304" pitchFamily="18" charset="0"/>
              </a:rPr>
              <a:t>  Mean F1    = 0.704</a:t>
            </a:r>
            <a:endParaRPr lang="en-US" sz="1800" dirty="0">
              <a:effectLst/>
            </a:endParaRPr>
          </a:p>
          <a:p>
            <a:endParaRPr lang="en-US" dirty="0"/>
          </a:p>
        </p:txBody>
      </p:sp>
    </p:spTree>
    <p:extLst>
      <p:ext uri="{BB962C8B-B14F-4D97-AF65-F5344CB8AC3E}">
        <p14:creationId xmlns:p14="http://schemas.microsoft.com/office/powerpoint/2010/main" val="34852130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E9DDE43-04D0-EC41-E828-64EC0575BCAB}"/>
              </a:ext>
            </a:extLst>
          </p:cNvPr>
          <p:cNvSpPr txBox="1"/>
          <p:nvPr/>
        </p:nvSpPr>
        <p:spPr>
          <a:xfrm>
            <a:off x="3725636" y="1673677"/>
            <a:ext cx="3360964" cy="646331"/>
          </a:xfrm>
          <a:prstGeom prst="rect">
            <a:avLst/>
          </a:prstGeom>
          <a:noFill/>
        </p:spPr>
        <p:txBody>
          <a:bodyPr wrap="square" rtlCol="0">
            <a:spAutoFit/>
          </a:bodyPr>
          <a:lstStyle/>
          <a:p>
            <a:r>
              <a:rPr lang="en-US" dirty="0"/>
              <a:t>Possible explanations for results + future steps</a:t>
            </a:r>
          </a:p>
        </p:txBody>
      </p:sp>
    </p:spTree>
    <p:extLst>
      <p:ext uri="{BB962C8B-B14F-4D97-AF65-F5344CB8AC3E}">
        <p14:creationId xmlns:p14="http://schemas.microsoft.com/office/powerpoint/2010/main" val="11967728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A58BC0D-89FD-881E-699D-69BF21A04C56}"/>
              </a:ext>
            </a:extLst>
          </p:cNvPr>
          <p:cNvSpPr txBox="1"/>
          <p:nvPr/>
        </p:nvSpPr>
        <p:spPr>
          <a:xfrm>
            <a:off x="1138636" y="780067"/>
            <a:ext cx="3005880" cy="707886"/>
          </a:xfrm>
          <a:prstGeom prst="rect">
            <a:avLst/>
          </a:prstGeom>
          <a:noFill/>
          <a:effectLst>
            <a:outerShdw blurRad="50800" dist="38100" dir="2700000" algn="tl" rotWithShape="0">
              <a:prstClr val="black">
                <a:alpha val="13000"/>
              </a:prstClr>
            </a:outerShdw>
          </a:effectLst>
        </p:spPr>
        <p:txBody>
          <a:bodyPr wrap="square" rtlCol="0">
            <a:spAutoFit/>
          </a:bodyPr>
          <a:lstStyle/>
          <a:p>
            <a:pPr algn="ctr"/>
            <a:r>
              <a:rPr lang="en-US" sz="4000" b="1" dirty="0">
                <a:blipFill>
                  <a:blip r:embed="rId2"/>
                  <a:stretch>
                    <a:fillRect/>
                  </a:stretch>
                </a:blipFill>
                <a:latin typeface="Bebas Neue" panose="020B0606020202050201" pitchFamily="34" charset="0"/>
                <a:cs typeface="Helvetica" panose="020B0604020202020204" pitchFamily="34" charset="0"/>
              </a:rPr>
              <a:t>References</a:t>
            </a:r>
          </a:p>
        </p:txBody>
      </p:sp>
    </p:spTree>
    <p:extLst>
      <p:ext uri="{BB962C8B-B14F-4D97-AF65-F5344CB8AC3E}">
        <p14:creationId xmlns:p14="http://schemas.microsoft.com/office/powerpoint/2010/main" val="3952600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E8892B-09CC-5BD9-4163-57CA1EB5969F}"/>
            </a:ext>
          </a:extLst>
        </p:cNvPr>
        <p:cNvGrpSpPr/>
        <p:nvPr/>
      </p:nvGrpSpPr>
      <p:grpSpPr>
        <a:xfrm>
          <a:off x="0" y="0"/>
          <a:ext cx="0" cy="0"/>
          <a:chOff x="0" y="0"/>
          <a:chExt cx="0" cy="0"/>
        </a:xfrm>
      </p:grpSpPr>
      <p:pic>
        <p:nvPicPr>
          <p:cNvPr id="9" name="Picture 8" descr="A close up of a wall&#10;&#10;AI-generated content may be incorrect.">
            <a:extLst>
              <a:ext uri="{FF2B5EF4-FFF2-40B4-BE49-F238E27FC236}">
                <a16:creationId xmlns:a16="http://schemas.microsoft.com/office/drawing/2014/main" id="{9E8F518D-CC85-73B5-C6EA-1945611E18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2536236" y="-1862720"/>
            <a:ext cx="17241882" cy="12192002"/>
          </a:xfrm>
          <a:prstGeom prst="rect">
            <a:avLst/>
          </a:prstGeom>
        </p:spPr>
      </p:pic>
      <p:grpSp>
        <p:nvGrpSpPr>
          <p:cNvPr id="19" name="Group 18">
            <a:extLst>
              <a:ext uri="{FF2B5EF4-FFF2-40B4-BE49-F238E27FC236}">
                <a16:creationId xmlns:a16="http://schemas.microsoft.com/office/drawing/2014/main" id="{8E43FBF1-DAC5-1830-02E8-BED419534849}"/>
              </a:ext>
            </a:extLst>
          </p:cNvPr>
          <p:cNvGrpSpPr/>
          <p:nvPr/>
        </p:nvGrpSpPr>
        <p:grpSpPr>
          <a:xfrm>
            <a:off x="-66675" y="0"/>
            <a:ext cx="4133890" cy="6858000"/>
            <a:chOff x="-64810" y="0"/>
            <a:chExt cx="4133890" cy="6858000"/>
          </a:xfrm>
        </p:grpSpPr>
        <p:sp>
          <p:nvSpPr>
            <p:cNvPr id="3" name="Rectangle 2">
              <a:extLst>
                <a:ext uri="{FF2B5EF4-FFF2-40B4-BE49-F238E27FC236}">
                  <a16:creationId xmlns:a16="http://schemas.microsoft.com/office/drawing/2014/main" id="{330B12A9-C589-6163-E520-7339AD5B5EB4}"/>
                </a:ext>
              </a:extLst>
            </p:cNvPr>
            <p:cNvSpPr/>
            <p:nvPr/>
          </p:nvSpPr>
          <p:spPr>
            <a:xfrm>
              <a:off x="0" y="0"/>
              <a:ext cx="4069080" cy="6858000"/>
            </a:xfrm>
            <a:prstGeom prst="rect">
              <a:avLst/>
            </a:prstGeom>
            <a:solidFill>
              <a:srgbClr val="000000">
                <a:alpha val="8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0785257-0310-CCEF-CF3F-5D8E6CF25AE1}"/>
                </a:ext>
              </a:extLst>
            </p:cNvPr>
            <p:cNvSpPr txBox="1"/>
            <p:nvPr/>
          </p:nvSpPr>
          <p:spPr>
            <a:xfrm>
              <a:off x="932041" y="1429405"/>
              <a:ext cx="2075379" cy="861774"/>
            </a:xfrm>
            <a:prstGeom prst="rect">
              <a:avLst/>
            </a:prstGeom>
            <a:noFill/>
          </p:spPr>
          <p:txBody>
            <a:bodyPr wrap="square" rtlCol="0">
              <a:spAutoFit/>
            </a:bodyPr>
            <a:lstStyle/>
            <a:p>
              <a:pPr algn="ctr"/>
              <a:r>
                <a:rPr lang="en-US" sz="5000" b="1" dirty="0">
                  <a:solidFill>
                    <a:schemeClr val="bg1"/>
                  </a:solidFill>
                  <a:latin typeface="Druk Wide Bold" pitchFamily="2" charset="0"/>
                  <a:ea typeface="Segoe UI Black" panose="020B0A02040204020203" pitchFamily="34" charset="0"/>
                </a:rPr>
                <a:t>1</a:t>
              </a:r>
            </a:p>
          </p:txBody>
        </p:sp>
        <p:sp>
          <p:nvSpPr>
            <p:cNvPr id="15" name="TextBox 14">
              <a:extLst>
                <a:ext uri="{FF2B5EF4-FFF2-40B4-BE49-F238E27FC236}">
                  <a16:creationId xmlns:a16="http://schemas.microsoft.com/office/drawing/2014/main" id="{E194F25B-3171-08C9-58B8-1BAD27D5E097}"/>
                </a:ext>
              </a:extLst>
            </p:cNvPr>
            <p:cNvSpPr txBox="1"/>
            <p:nvPr/>
          </p:nvSpPr>
          <p:spPr>
            <a:xfrm>
              <a:off x="-64810" y="2332198"/>
              <a:ext cx="4069080" cy="2585323"/>
            </a:xfrm>
            <a:prstGeom prst="rect">
              <a:avLst/>
            </a:prstGeom>
            <a:noFill/>
          </p:spPr>
          <p:txBody>
            <a:bodyPr wrap="square" rtlCol="0">
              <a:spAutoFit/>
            </a:bodyPr>
            <a:lstStyle/>
            <a:p>
              <a:pPr algn="ctr"/>
              <a:r>
                <a:rPr lang="en-US" sz="2200" dirty="0">
                  <a:solidFill>
                    <a:schemeClr val="bg1"/>
                  </a:solidFill>
                  <a:latin typeface="Druk Wide Bold" pitchFamily="2" charset="0"/>
                  <a:ea typeface="Segoe UI Black" panose="020B0A02040204020203" pitchFamily="34" charset="0"/>
                  <a:cs typeface="ADLaM Display" panose="020F0502020204030204" pitchFamily="2" charset="0"/>
                </a:rPr>
                <a:t>Motive/Goal</a:t>
              </a:r>
            </a:p>
            <a:p>
              <a:pPr algn="ctr"/>
              <a:endParaRPr lang="en-US" sz="2200"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Materials Prediction</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Crystal Lattice</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Properties</a:t>
              </a:r>
            </a:p>
            <a:p>
              <a:pPr algn="ctr"/>
              <a:r>
                <a:rPr lang="en-US" sz="2200"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rPr>
                <a:t> </a:t>
              </a:r>
            </a:p>
          </p:txBody>
        </p:sp>
      </p:grpSp>
      <p:grpSp>
        <p:nvGrpSpPr>
          <p:cNvPr id="20" name="Group 19">
            <a:extLst>
              <a:ext uri="{FF2B5EF4-FFF2-40B4-BE49-F238E27FC236}">
                <a16:creationId xmlns:a16="http://schemas.microsoft.com/office/drawing/2014/main" id="{9AC8BD02-7F80-DF3A-5918-5F3306434AED}"/>
              </a:ext>
            </a:extLst>
          </p:cNvPr>
          <p:cNvGrpSpPr/>
          <p:nvPr/>
        </p:nvGrpSpPr>
        <p:grpSpPr>
          <a:xfrm>
            <a:off x="4067215" y="0"/>
            <a:ext cx="4076428" cy="6858000"/>
            <a:chOff x="4069080" y="0"/>
            <a:chExt cx="4076428" cy="6858000"/>
          </a:xfrm>
        </p:grpSpPr>
        <p:sp>
          <p:nvSpPr>
            <p:cNvPr id="4" name="Rectangle 3">
              <a:extLst>
                <a:ext uri="{FF2B5EF4-FFF2-40B4-BE49-F238E27FC236}">
                  <a16:creationId xmlns:a16="http://schemas.microsoft.com/office/drawing/2014/main" id="{7C60CEB9-A294-0E05-CC9A-D999F19FAB50}"/>
                </a:ext>
              </a:extLst>
            </p:cNvPr>
            <p:cNvSpPr/>
            <p:nvPr/>
          </p:nvSpPr>
          <p:spPr>
            <a:xfrm>
              <a:off x="4069080" y="0"/>
              <a:ext cx="4069080" cy="6858000"/>
            </a:xfrm>
            <a:prstGeom prst="rect">
              <a:avLst/>
            </a:prstGeom>
            <a:solidFill>
              <a:srgbClr val="000000">
                <a:alpha val="6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D00E0A9E-4A4E-0062-DD0F-6F490D955A8E}"/>
                </a:ext>
              </a:extLst>
            </p:cNvPr>
            <p:cNvSpPr txBox="1"/>
            <p:nvPr/>
          </p:nvSpPr>
          <p:spPr>
            <a:xfrm>
              <a:off x="5130740" y="1429405"/>
              <a:ext cx="2075379" cy="861774"/>
            </a:xfrm>
            <a:prstGeom prst="rect">
              <a:avLst/>
            </a:prstGeom>
            <a:noFill/>
          </p:spPr>
          <p:txBody>
            <a:bodyPr wrap="square" rtlCol="0">
              <a:spAutoFit/>
            </a:bodyPr>
            <a:lstStyle/>
            <a:p>
              <a:pPr algn="ctr"/>
              <a:r>
                <a:rPr lang="en-US" sz="5000" b="1" dirty="0">
                  <a:solidFill>
                    <a:schemeClr val="bg1"/>
                  </a:solidFill>
                  <a:latin typeface="Druk Wide Bold" pitchFamily="2" charset="0"/>
                  <a:ea typeface="Segoe UI Black" panose="020B0A02040204020203" pitchFamily="34" charset="0"/>
                </a:rPr>
                <a:t>2</a:t>
              </a:r>
            </a:p>
          </p:txBody>
        </p:sp>
        <p:sp>
          <p:nvSpPr>
            <p:cNvPr id="16" name="TextBox 15">
              <a:extLst>
                <a:ext uri="{FF2B5EF4-FFF2-40B4-BE49-F238E27FC236}">
                  <a16:creationId xmlns:a16="http://schemas.microsoft.com/office/drawing/2014/main" id="{074285F7-A77A-A52F-081A-584E50446ED6}"/>
                </a:ext>
              </a:extLst>
            </p:cNvPr>
            <p:cNvSpPr txBox="1"/>
            <p:nvPr/>
          </p:nvSpPr>
          <p:spPr>
            <a:xfrm>
              <a:off x="4076428" y="2291179"/>
              <a:ext cx="4069080" cy="4299703"/>
            </a:xfrm>
            <a:prstGeom prst="rect">
              <a:avLst/>
            </a:prstGeom>
            <a:noFill/>
          </p:spPr>
          <p:txBody>
            <a:bodyPr wrap="square" rtlCol="0">
              <a:spAutoFit/>
            </a:bodyPr>
            <a:lstStyle/>
            <a:p>
              <a:pPr algn="ctr"/>
              <a:r>
                <a:rPr lang="en-US" sz="2200" dirty="0">
                  <a:solidFill>
                    <a:schemeClr val="bg1"/>
                  </a:solidFill>
                  <a:latin typeface="Druk Wide Bold" pitchFamily="2" charset="0"/>
                  <a:ea typeface="Segoe UI Black" panose="020B0A02040204020203" pitchFamily="34" charset="0"/>
                  <a:cs typeface="ADLaM Display" panose="020F0502020204030204" pitchFamily="2" charset="0"/>
                </a:rPr>
                <a:t>Methodology</a:t>
              </a:r>
            </a:p>
            <a:p>
              <a:pPr algn="ct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Materials Project</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Features</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Preprocessing</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Models</a:t>
              </a: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p:txBody>
        </p:sp>
      </p:grpSp>
      <p:grpSp>
        <p:nvGrpSpPr>
          <p:cNvPr id="21" name="Group 20">
            <a:extLst>
              <a:ext uri="{FF2B5EF4-FFF2-40B4-BE49-F238E27FC236}">
                <a16:creationId xmlns:a16="http://schemas.microsoft.com/office/drawing/2014/main" id="{DA389A50-D3E5-622C-73FE-B9C237907FF0}"/>
              </a:ext>
            </a:extLst>
          </p:cNvPr>
          <p:cNvGrpSpPr/>
          <p:nvPr/>
        </p:nvGrpSpPr>
        <p:grpSpPr>
          <a:xfrm>
            <a:off x="8111001" y="0"/>
            <a:ext cx="4119860" cy="6858000"/>
            <a:chOff x="8111626" y="0"/>
            <a:chExt cx="4119860" cy="6858000"/>
          </a:xfrm>
        </p:grpSpPr>
        <p:sp>
          <p:nvSpPr>
            <p:cNvPr id="11" name="Rectangle 10">
              <a:extLst>
                <a:ext uri="{FF2B5EF4-FFF2-40B4-BE49-F238E27FC236}">
                  <a16:creationId xmlns:a16="http://schemas.microsoft.com/office/drawing/2014/main" id="{BA7CF341-3695-B63B-FFE9-5357EFA9E37E}"/>
                </a:ext>
              </a:extLst>
            </p:cNvPr>
            <p:cNvSpPr/>
            <p:nvPr/>
          </p:nvSpPr>
          <p:spPr>
            <a:xfrm>
              <a:off x="8138159" y="0"/>
              <a:ext cx="4093327" cy="6858000"/>
            </a:xfrm>
            <a:prstGeom prst="rect">
              <a:avLst/>
            </a:prstGeom>
            <a:solidFill>
              <a:srgbClr val="000000">
                <a:alpha val="6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A5D5D511-07E3-92FF-475E-439846CA44B5}"/>
                </a:ext>
              </a:extLst>
            </p:cNvPr>
            <p:cNvSpPr txBox="1"/>
            <p:nvPr/>
          </p:nvSpPr>
          <p:spPr>
            <a:xfrm>
              <a:off x="9199820" y="1359076"/>
              <a:ext cx="2075379" cy="861774"/>
            </a:xfrm>
            <a:prstGeom prst="rect">
              <a:avLst/>
            </a:prstGeom>
            <a:noFill/>
          </p:spPr>
          <p:txBody>
            <a:bodyPr wrap="square" rtlCol="0">
              <a:spAutoFit/>
            </a:bodyPr>
            <a:lstStyle/>
            <a:p>
              <a:pPr algn="ctr"/>
              <a:r>
                <a:rPr lang="en-US" sz="5000" b="1" dirty="0">
                  <a:solidFill>
                    <a:schemeClr val="bg1"/>
                  </a:solidFill>
                  <a:latin typeface="Druk Wide Bold" pitchFamily="2" charset="0"/>
                  <a:ea typeface="Segoe UI Black" panose="020B0A02040204020203" pitchFamily="34" charset="0"/>
                </a:rPr>
                <a:t>3</a:t>
              </a:r>
            </a:p>
          </p:txBody>
        </p:sp>
        <p:sp>
          <p:nvSpPr>
            <p:cNvPr id="17" name="TextBox 16">
              <a:extLst>
                <a:ext uri="{FF2B5EF4-FFF2-40B4-BE49-F238E27FC236}">
                  <a16:creationId xmlns:a16="http://schemas.microsoft.com/office/drawing/2014/main" id="{2BE957E1-1DC9-4D0A-BDB0-9A4648435A36}"/>
                </a:ext>
              </a:extLst>
            </p:cNvPr>
            <p:cNvSpPr txBox="1"/>
            <p:nvPr/>
          </p:nvSpPr>
          <p:spPr>
            <a:xfrm>
              <a:off x="8111626" y="2291179"/>
              <a:ext cx="4069080" cy="3360985"/>
            </a:xfrm>
            <a:prstGeom prst="rect">
              <a:avLst/>
            </a:prstGeom>
            <a:noFill/>
          </p:spPr>
          <p:txBody>
            <a:bodyPr wrap="square" rtlCol="0">
              <a:spAutoFit/>
            </a:bodyPr>
            <a:lstStyle/>
            <a:p>
              <a:pPr algn="ctr"/>
              <a:r>
                <a:rPr lang="en-US" sz="2200" dirty="0">
                  <a:solidFill>
                    <a:schemeClr val="bg1"/>
                  </a:solidFill>
                  <a:latin typeface="Druk Wide Bold" pitchFamily="2" charset="0"/>
                  <a:ea typeface="Segoe UI Black" panose="020B0A02040204020203" pitchFamily="34" charset="0"/>
                  <a:cs typeface="ADLaM Display" panose="020F0502020204030204" pitchFamily="2" charset="0"/>
                </a:rPr>
                <a:t>Results</a:t>
              </a:r>
            </a:p>
            <a:p>
              <a:pPr algn="ctr"/>
              <a:endPar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endParaRP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Linear with ENR</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Polynomial with ENR</a:t>
              </a:r>
            </a:p>
            <a:p>
              <a:pPr algn="ctr">
                <a:lnSpc>
                  <a:spcPct val="200000"/>
                </a:lnSpc>
              </a:pPr>
              <a:r>
                <a:rPr lang="en-US" sz="1600" b="1" dirty="0" err="1">
                  <a:solidFill>
                    <a:schemeClr val="bg1"/>
                  </a:solidFill>
                  <a:latin typeface="Helvetica" panose="020B0604020202020204" pitchFamily="34" charset="0"/>
                  <a:ea typeface="Segoe UI Black" panose="020B0A02040204020203" pitchFamily="34" charset="0"/>
                  <a:cs typeface="Helvetica" panose="020B0604020202020204" pitchFamily="34" charset="0"/>
                </a:rPr>
                <a:t>XGBRegressor</a:t>
              </a: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/Classifier</a:t>
              </a: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p:txBody>
        </p:sp>
      </p:grpSp>
      <p:sp>
        <p:nvSpPr>
          <p:cNvPr id="28" name="TextBox 27">
            <a:extLst>
              <a:ext uri="{FF2B5EF4-FFF2-40B4-BE49-F238E27FC236}">
                <a16:creationId xmlns:a16="http://schemas.microsoft.com/office/drawing/2014/main" id="{F5ECED3D-A1BE-E20E-030A-FFD92BF12471}"/>
              </a:ext>
            </a:extLst>
          </p:cNvPr>
          <p:cNvSpPr txBox="1"/>
          <p:nvPr/>
        </p:nvSpPr>
        <p:spPr>
          <a:xfrm>
            <a:off x="5130740" y="-4969066"/>
            <a:ext cx="4842527" cy="1938992"/>
          </a:xfrm>
          <a:prstGeom prst="rect">
            <a:avLst/>
          </a:prstGeom>
          <a:noFill/>
          <a:effectLst>
            <a:outerShdw blurRad="50800" dist="38100" dir="2700000" algn="tl" rotWithShape="0">
              <a:prstClr val="black">
                <a:alpha val="13000"/>
              </a:prstClr>
            </a:outerShdw>
          </a:effectLst>
        </p:spPr>
        <p:txBody>
          <a:bodyPr wrap="square" rtlCol="0">
            <a:spAutoFit/>
          </a:bodyPr>
          <a:lstStyle/>
          <a:p>
            <a:r>
              <a:rPr lang="en-US" sz="12000" b="1" dirty="0">
                <a:blipFill>
                  <a:blip r:embed="rId3"/>
                  <a:stretch>
                    <a:fillRect/>
                  </a:stretch>
                </a:blipFill>
                <a:latin typeface="Bebas Neue" panose="020B0606020202050201" pitchFamily="34" charset="0"/>
                <a:cs typeface="Helvetica" panose="020B0604020202020204" pitchFamily="34" charset="0"/>
              </a:rPr>
              <a:t>Crystal</a:t>
            </a:r>
          </a:p>
        </p:txBody>
      </p:sp>
      <p:sp>
        <p:nvSpPr>
          <p:cNvPr id="29" name="TextBox 28">
            <a:extLst>
              <a:ext uri="{FF2B5EF4-FFF2-40B4-BE49-F238E27FC236}">
                <a16:creationId xmlns:a16="http://schemas.microsoft.com/office/drawing/2014/main" id="{6915A5BB-F1A9-37F7-77E8-B6A39779D80E}"/>
              </a:ext>
            </a:extLst>
          </p:cNvPr>
          <p:cNvSpPr txBox="1"/>
          <p:nvPr/>
        </p:nvSpPr>
        <p:spPr>
          <a:xfrm>
            <a:off x="5153600" y="-3659570"/>
            <a:ext cx="6110530" cy="1477328"/>
          </a:xfrm>
          <a:prstGeom prst="rect">
            <a:avLst/>
          </a:prstGeom>
          <a:noFill/>
          <a:effectLst>
            <a:outerShdw blurRad="50800" dist="38100" dir="2700000" algn="tl" rotWithShape="0">
              <a:prstClr val="black">
                <a:alpha val="13000"/>
              </a:prstClr>
            </a:outerShdw>
          </a:effectLst>
        </p:spPr>
        <p:txBody>
          <a:bodyPr wrap="square" rtlCol="0">
            <a:spAutoFit/>
          </a:bodyPr>
          <a:lstStyle/>
          <a:p>
            <a:r>
              <a:rPr lang="en-US" sz="9000" b="1" dirty="0">
                <a:blipFill>
                  <a:blip r:embed="rId3"/>
                  <a:stretch>
                    <a:fillRect/>
                  </a:stretch>
                </a:blipFill>
                <a:latin typeface="Bebas Neue" panose="020B0606020202050201" pitchFamily="34" charset="0"/>
                <a:cs typeface="Helvetica" panose="020B0604020202020204" pitchFamily="34" charset="0"/>
              </a:rPr>
              <a:t>Classification</a:t>
            </a:r>
          </a:p>
        </p:txBody>
      </p:sp>
      <mc:AlternateContent xmlns:mc="http://schemas.openxmlformats.org/markup-compatibility/2006">
        <mc:Choice xmlns:am3d="http://schemas.microsoft.com/office/drawing/2017/model3d" Requires="am3d">
          <p:graphicFrame>
            <p:nvGraphicFramePr>
              <p:cNvPr id="30" name="3D Model 29">
                <a:extLst>
                  <a:ext uri="{FF2B5EF4-FFF2-40B4-BE49-F238E27FC236}">
                    <a16:creationId xmlns:a16="http://schemas.microsoft.com/office/drawing/2014/main" id="{FE3BBD63-5E83-1C4E-C044-2E187D0CB99D}"/>
                  </a:ext>
                </a:extLst>
              </p:cNvPr>
              <p:cNvGraphicFramePr>
                <a:graphicFrameLocks noChangeAspect="1"/>
              </p:cNvGraphicFramePr>
              <p:nvPr>
                <p:extLst>
                  <p:ext uri="{D42A27DB-BD31-4B8C-83A1-F6EECF244321}">
                    <p14:modId xmlns:p14="http://schemas.microsoft.com/office/powerpoint/2010/main" val="2942508964"/>
                  </p:ext>
                </p:extLst>
              </p:nvPr>
            </p:nvGraphicFramePr>
            <p:xfrm>
              <a:off x="2084747" y="-6117148"/>
              <a:ext cx="2684792" cy="5103010"/>
            </p:xfrm>
            <a:graphic>
              <a:graphicData uri="http://schemas.microsoft.com/office/drawing/2017/model3d">
                <am3d:model3d r:embed="rId4">
                  <am3d:spPr>
                    <a:xfrm>
                      <a:off x="0" y="0"/>
                      <a:ext cx="2684792" cy="5103010"/>
                    </a:xfrm>
                    <a:prstGeom prst="rect">
                      <a:avLst/>
                    </a:prstGeom>
                  </am3d:spPr>
                  <am3d:camera>
                    <am3d:pos x="0" y="0" z="61849800"/>
                    <am3d:up dx="0" dy="36000000" dz="0"/>
                    <am3d:lookAt x="0" y="0" z="0"/>
                    <am3d:perspective fov="2700000"/>
                  </am3d:camera>
                  <am3d:trans>
                    <am3d:meterPerModelUnit n="63482" d="1000000"/>
                    <am3d:preTrans dx="-2719971" dy="-14848745" dz="4711128"/>
                    <am3d:scale>
                      <am3d:sx n="1000000" d="1000000"/>
                      <am3d:sy n="1000000" d="1000000"/>
                      <am3d:sz n="1000000" d="1000000"/>
                    </am3d:scale>
                    <am3d:rot ax="-5514290" ay="4837157" az="-5515885"/>
                    <am3d:postTrans dx="0" dy="0" dz="0"/>
                  </am3d:trans>
                  <am3d:raster rName="Office3DRenderer" rVer="16.0.8326">
                    <am3d:blip r:embed="rId5"/>
                  </am3d:raster>
                  <am3d:objViewport viewportSz="666437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0" name="3D Model 29">
                <a:extLst>
                  <a:ext uri="{FF2B5EF4-FFF2-40B4-BE49-F238E27FC236}">
                    <a16:creationId xmlns:a16="http://schemas.microsoft.com/office/drawing/2014/main" id="{FE3BBD63-5E83-1C4E-C044-2E187D0CB99D}"/>
                  </a:ext>
                </a:extLst>
              </p:cNvPr>
              <p:cNvPicPr>
                <a:picLocks noGrp="1" noRot="1" noChangeAspect="1" noMove="1" noResize="1" noEditPoints="1" noAdjustHandles="1" noChangeArrowheads="1" noChangeShapeType="1" noCrop="1"/>
              </p:cNvPicPr>
              <p:nvPr/>
            </p:nvPicPr>
            <p:blipFill>
              <a:blip r:embed="rId5"/>
              <a:stretch>
                <a:fillRect/>
              </a:stretch>
            </p:blipFill>
            <p:spPr>
              <a:xfrm>
                <a:off x="2084747" y="-6117148"/>
                <a:ext cx="2684792" cy="5103010"/>
              </a:xfrm>
              <a:prstGeom prst="rect">
                <a:avLst/>
              </a:prstGeom>
            </p:spPr>
          </p:pic>
        </mc:Fallback>
      </mc:AlternateContent>
      <p:sp>
        <p:nvSpPr>
          <p:cNvPr id="32" name="TextBox 31">
            <a:extLst>
              <a:ext uri="{FF2B5EF4-FFF2-40B4-BE49-F238E27FC236}">
                <a16:creationId xmlns:a16="http://schemas.microsoft.com/office/drawing/2014/main" id="{4E569765-135D-5229-1457-613B19195871}"/>
              </a:ext>
            </a:extLst>
          </p:cNvPr>
          <p:cNvSpPr txBox="1"/>
          <p:nvPr/>
        </p:nvSpPr>
        <p:spPr>
          <a:xfrm>
            <a:off x="5241446" y="-2644998"/>
            <a:ext cx="4069959" cy="322589"/>
          </a:xfrm>
          <a:prstGeom prst="rect">
            <a:avLst/>
          </a:prstGeom>
          <a:noFill/>
        </p:spPr>
        <p:txBody>
          <a:bodyPr wrap="square" rtlCol="0">
            <a:spAutoFit/>
          </a:bodyPr>
          <a:lstStyle/>
          <a:p>
            <a:pPr>
              <a:lnSpc>
                <a:spcPct val="150000"/>
              </a:lnSpc>
            </a:pPr>
            <a:r>
              <a:rPr lang="en-US" sz="1100" b="1" dirty="0">
                <a:blipFill>
                  <a:blip r:embed="rId3"/>
                  <a:stretch>
                    <a:fillRect/>
                  </a:stretch>
                </a:blipFill>
                <a:latin typeface="Bodoni MT" panose="02070603080606020203" pitchFamily="18" charset="0"/>
              </a:rPr>
              <a:t>CSCI2291 SPRING 2025 FINAL PROJECT</a:t>
            </a:r>
          </a:p>
        </p:txBody>
      </p:sp>
      <p:sp>
        <p:nvSpPr>
          <p:cNvPr id="2" name="TextBox 1">
            <a:extLst>
              <a:ext uri="{FF2B5EF4-FFF2-40B4-BE49-F238E27FC236}">
                <a16:creationId xmlns:a16="http://schemas.microsoft.com/office/drawing/2014/main" id="{2B78E108-8B12-5512-8EE1-ECE6F2004FFA}"/>
              </a:ext>
            </a:extLst>
          </p:cNvPr>
          <p:cNvSpPr txBox="1"/>
          <p:nvPr/>
        </p:nvSpPr>
        <p:spPr>
          <a:xfrm>
            <a:off x="5214173" y="-2499858"/>
            <a:ext cx="2999789" cy="280718"/>
          </a:xfrm>
          <a:prstGeom prst="rect">
            <a:avLst/>
          </a:prstGeom>
          <a:noFill/>
        </p:spPr>
        <p:txBody>
          <a:bodyPr wrap="square" rtlCol="0">
            <a:spAutoFit/>
          </a:bodyPr>
          <a:lstStyle/>
          <a:p>
            <a:pPr>
              <a:lnSpc>
                <a:spcPct val="150000"/>
              </a:lnSpc>
            </a:pPr>
            <a:r>
              <a:rPr lang="en-US" sz="900" b="1" dirty="0">
                <a:blipFill>
                  <a:blip r:embed="rId6"/>
                  <a:stretch>
                    <a:fillRect/>
                  </a:stretch>
                </a:blipFill>
                <a:latin typeface="Bodoni MT" panose="02070603080606020203" pitchFamily="18" charset="0"/>
              </a:rPr>
              <a:t>Myles   Grant      Jaden   Park</a:t>
            </a:r>
          </a:p>
        </p:txBody>
      </p:sp>
      <p:sp>
        <p:nvSpPr>
          <p:cNvPr id="5" name="TextBox 4">
            <a:extLst>
              <a:ext uri="{FF2B5EF4-FFF2-40B4-BE49-F238E27FC236}">
                <a16:creationId xmlns:a16="http://schemas.microsoft.com/office/drawing/2014/main" id="{DE139920-F983-DA5A-A8D1-2A21EDC7A9DA}"/>
              </a:ext>
            </a:extLst>
          </p:cNvPr>
          <p:cNvSpPr txBox="1"/>
          <p:nvPr/>
        </p:nvSpPr>
        <p:spPr>
          <a:xfrm>
            <a:off x="1592785" y="9284571"/>
            <a:ext cx="3005880" cy="1015663"/>
          </a:xfrm>
          <a:prstGeom prst="rect">
            <a:avLst/>
          </a:prstGeom>
          <a:noFill/>
          <a:effectLst>
            <a:outerShdw blurRad="50800" dist="38100" dir="2700000" algn="tl" rotWithShape="0">
              <a:prstClr val="black">
                <a:alpha val="13000"/>
              </a:prstClr>
            </a:outerShdw>
          </a:effectLst>
        </p:spPr>
        <p:txBody>
          <a:bodyPr wrap="square" rtlCol="0">
            <a:spAutoFit/>
          </a:bodyPr>
          <a:lstStyle/>
          <a:p>
            <a:r>
              <a:rPr lang="en-US" sz="6000" b="1" dirty="0">
                <a:blipFill>
                  <a:blip r:embed="rId3"/>
                  <a:stretch>
                    <a:fillRect/>
                  </a:stretch>
                </a:blipFill>
                <a:latin typeface="Bebas Neue" panose="020B0606020202050201" pitchFamily="34" charset="0"/>
                <a:cs typeface="Helvetica" panose="020B0604020202020204" pitchFamily="34" charset="0"/>
              </a:rPr>
              <a:t>Motive</a:t>
            </a:r>
          </a:p>
        </p:txBody>
      </p:sp>
      <mc:AlternateContent xmlns:mc="http://schemas.openxmlformats.org/markup-compatibility/2006">
        <mc:Choice xmlns:am3d="http://schemas.microsoft.com/office/drawing/2017/model3d" Requires="am3d">
          <p:graphicFrame>
            <p:nvGraphicFramePr>
              <p:cNvPr id="6" name="3D Model 5">
                <a:extLst>
                  <a:ext uri="{FF2B5EF4-FFF2-40B4-BE49-F238E27FC236}">
                    <a16:creationId xmlns:a16="http://schemas.microsoft.com/office/drawing/2014/main" id="{D0ED6DFE-D81F-7CBB-2198-E4DD519AD5F9}"/>
                  </a:ext>
                </a:extLst>
              </p:cNvPr>
              <p:cNvGraphicFramePr>
                <a:graphicFrameLocks noChangeAspect="1"/>
              </p:cNvGraphicFramePr>
              <p:nvPr>
                <p:extLst>
                  <p:ext uri="{D42A27DB-BD31-4B8C-83A1-F6EECF244321}">
                    <p14:modId xmlns:p14="http://schemas.microsoft.com/office/powerpoint/2010/main" val="1562957659"/>
                  </p:ext>
                </p:extLst>
              </p:nvPr>
            </p:nvGraphicFramePr>
            <p:xfrm>
              <a:off x="8143643" y="15164053"/>
              <a:ext cx="3671522" cy="3260688"/>
            </p:xfrm>
            <a:graphic>
              <a:graphicData uri="http://schemas.microsoft.com/office/drawing/2017/model3d">
                <am3d:model3d r:embed="rId7">
                  <am3d:spPr>
                    <a:xfrm>
                      <a:off x="0" y="0"/>
                      <a:ext cx="3671522" cy="3260688"/>
                    </a:xfrm>
                    <a:prstGeom prst="rect">
                      <a:avLst/>
                    </a:prstGeom>
                  </am3d:spPr>
                  <am3d:camera>
                    <am3d:pos x="0" y="0" z="66616115"/>
                    <am3d:up dx="0" dy="36000000" dz="0"/>
                    <am3d:lookAt x="0" y="0" z="0"/>
                    <am3d:perspective fov="2700000"/>
                  </am3d:camera>
                  <am3d:trans>
                    <am3d:meterPerModelUnit n="8481" d="1000000"/>
                    <am3d:preTrans dx="0" dy="-1373705" dz="0"/>
                    <am3d:scale>
                      <am3d:sx n="1000000" d="1000000"/>
                      <am3d:sy n="1000000" d="1000000"/>
                      <am3d:sz n="1000000" d="1000000"/>
                    </am3d:scale>
                    <am3d:rot ax="2684113" ay="-23388" az="-23173"/>
                    <am3d:postTrans dx="0" dy="0" dz="0"/>
                  </am3d:trans>
                  <am3d:raster rName="Office3DRenderer" rVer="16.0.8326">
                    <am3d:blip r:embed="rId8"/>
                  </am3d:raster>
                  <am3d:objViewport viewportSz="536460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5">
                <a:extLst>
                  <a:ext uri="{FF2B5EF4-FFF2-40B4-BE49-F238E27FC236}">
                    <a16:creationId xmlns:a16="http://schemas.microsoft.com/office/drawing/2014/main" id="{D0ED6DFE-D81F-7CBB-2198-E4DD519AD5F9}"/>
                  </a:ext>
                </a:extLst>
              </p:cNvPr>
              <p:cNvPicPr>
                <a:picLocks noGrp="1" noRot="1" noChangeAspect="1" noMove="1" noResize="1" noEditPoints="1" noAdjustHandles="1" noChangeArrowheads="1" noChangeShapeType="1" noCrop="1"/>
              </p:cNvPicPr>
              <p:nvPr/>
            </p:nvPicPr>
            <p:blipFill>
              <a:blip r:embed="rId8"/>
              <a:stretch>
                <a:fillRect/>
              </a:stretch>
            </p:blipFill>
            <p:spPr>
              <a:xfrm>
                <a:off x="8143643" y="15164053"/>
                <a:ext cx="3671522" cy="3260688"/>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583D3F39-F693-0FB0-7FD0-2EEE8AF9DF8A}"/>
                  </a:ext>
                </a:extLst>
              </p:cNvPr>
              <p:cNvGraphicFramePr>
                <a:graphicFrameLocks noChangeAspect="1"/>
              </p:cNvGraphicFramePr>
              <p:nvPr>
                <p:extLst>
                  <p:ext uri="{D42A27DB-BD31-4B8C-83A1-F6EECF244321}">
                    <p14:modId xmlns:p14="http://schemas.microsoft.com/office/powerpoint/2010/main" val="1596031630"/>
                  </p:ext>
                </p:extLst>
              </p:nvPr>
            </p:nvGraphicFramePr>
            <p:xfrm>
              <a:off x="7740178" y="13833897"/>
              <a:ext cx="2894351" cy="2553839"/>
            </p:xfrm>
            <a:graphic>
              <a:graphicData uri="http://schemas.microsoft.com/office/drawing/2017/model3d">
                <am3d:model3d r:embed="rId9">
                  <am3d:spPr>
                    <a:xfrm>
                      <a:off x="0" y="0"/>
                      <a:ext cx="2894351" cy="2553839"/>
                    </a:xfrm>
                    <a:prstGeom prst="rect">
                      <a:avLst/>
                    </a:prstGeom>
                  </am3d:spPr>
                  <am3d:camera>
                    <am3d:pos x="0" y="0" z="66869247"/>
                    <am3d:up dx="0" dy="36000000" dz="0"/>
                    <am3d:lookAt x="0" y="0" z="0"/>
                    <am3d:perspective fov="2700000"/>
                  </am3d:camera>
                  <am3d:trans>
                    <am3d:meterPerModelUnit n="16141" d="1000000"/>
                    <am3d:preTrans dx="0" dy="-2614471" dz="0"/>
                    <am3d:scale>
                      <am3d:sx n="1000000" d="1000000"/>
                      <am3d:sy n="1000000" d="1000000"/>
                      <am3d:sz n="1000000" d="1000000"/>
                    </am3d:scale>
                    <am3d:rot ax="2371066" ay="-159928" az="-131801"/>
                    <am3d:postTrans dx="0" dy="0" dz="0"/>
                  </am3d:trans>
                  <am3d:raster rName="Office3DRenderer" rVer="16.0.8326">
                    <am3d:blip r:embed="rId10"/>
                  </am3d:raster>
                  <am3d:objViewport viewportSz="420263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583D3F39-F693-0FB0-7FD0-2EEE8AF9DF8A}"/>
                  </a:ext>
                </a:extLst>
              </p:cNvPr>
              <p:cNvPicPr>
                <a:picLocks noGrp="1" noRot="1" noChangeAspect="1" noMove="1" noResize="1" noEditPoints="1" noAdjustHandles="1" noChangeArrowheads="1" noChangeShapeType="1" noCrop="1"/>
              </p:cNvPicPr>
              <p:nvPr/>
            </p:nvPicPr>
            <p:blipFill>
              <a:blip r:embed="rId10"/>
              <a:stretch>
                <a:fillRect/>
              </a:stretch>
            </p:blipFill>
            <p:spPr>
              <a:xfrm>
                <a:off x="7740178" y="13833897"/>
                <a:ext cx="2894351" cy="2553839"/>
              </a:xfrm>
              <a:prstGeom prst="rect">
                <a:avLst/>
              </a:prstGeom>
            </p:spPr>
          </p:pic>
        </mc:Fallback>
      </mc:AlternateContent>
      <p:sp>
        <p:nvSpPr>
          <p:cNvPr id="8" name="TextBox 7">
            <a:extLst>
              <a:ext uri="{FF2B5EF4-FFF2-40B4-BE49-F238E27FC236}">
                <a16:creationId xmlns:a16="http://schemas.microsoft.com/office/drawing/2014/main" id="{1C6CF20A-25A3-1EC7-2C21-00B504148F1F}"/>
              </a:ext>
            </a:extLst>
          </p:cNvPr>
          <p:cNvSpPr txBox="1"/>
          <p:nvPr/>
        </p:nvSpPr>
        <p:spPr>
          <a:xfrm>
            <a:off x="1450905" y="11948826"/>
            <a:ext cx="6165516" cy="2585323"/>
          </a:xfrm>
          <a:prstGeom prst="rect">
            <a:avLst/>
          </a:prstGeom>
          <a:noFill/>
        </p:spPr>
        <p:txBody>
          <a:bodyPr wrap="square" rtlCol="0">
            <a:spAutoFit/>
          </a:bodyPr>
          <a:lstStyle/>
          <a:p>
            <a:pPr marL="285750" indent="-285750">
              <a:buFont typeface="Arial" panose="020B0604020202020204" pitchFamily="34" charset="0"/>
              <a:buChar char="•"/>
            </a:pPr>
            <a:r>
              <a:rPr lang="en-US" b="1" dirty="0">
                <a:latin typeface="Bodoni MT" panose="02070603080606020203" pitchFamily="18" charset="0"/>
              </a:rPr>
              <a:t>Approx. 300,000 materials currently known</a:t>
            </a:r>
          </a:p>
          <a:p>
            <a:pPr marL="285750" indent="-285750">
              <a:buFont typeface="Arial" panose="020B0604020202020204" pitchFamily="34" charset="0"/>
              <a:buChar char="•"/>
            </a:pPr>
            <a:endParaRPr lang="en-US" b="1" dirty="0">
              <a:latin typeface="Bodoni MT" panose="02070603080606020203" pitchFamily="18" charset="0"/>
            </a:endParaRPr>
          </a:p>
          <a:p>
            <a:pPr marL="285750" indent="-285750">
              <a:buFont typeface="Arial" panose="020B0604020202020204" pitchFamily="34" charset="0"/>
              <a:buChar char="•"/>
            </a:pPr>
            <a:r>
              <a:rPr lang="en-US" b="1" dirty="0">
                <a:latin typeface="Bodoni MT" panose="02070603080606020203" pitchFamily="18" charset="0"/>
              </a:rPr>
              <a:t>Potentially millions more possible materials</a:t>
            </a:r>
          </a:p>
          <a:p>
            <a:pPr marL="285750" indent="-285750">
              <a:buFont typeface="Arial" panose="020B0604020202020204" pitchFamily="34" charset="0"/>
              <a:buChar char="•"/>
            </a:pPr>
            <a:endParaRPr lang="en-US" b="1" dirty="0">
              <a:latin typeface="Bodoni MT" panose="02070603080606020203" pitchFamily="18" charset="0"/>
            </a:endParaRPr>
          </a:p>
          <a:p>
            <a:pPr marL="285750" indent="-285750">
              <a:buFont typeface="Arial" panose="020B0604020202020204" pitchFamily="34" charset="0"/>
              <a:buChar char="•"/>
            </a:pPr>
            <a:r>
              <a:rPr lang="en-US" b="1" dirty="0">
                <a:latin typeface="Bodoni MT" panose="02070603080606020203" pitchFamily="18" charset="0"/>
              </a:rPr>
              <a:t>Fundamental for infrastructure, energy, computation, medicine, research, quality of life</a:t>
            </a:r>
          </a:p>
          <a:p>
            <a:pPr marL="285750" indent="-285750">
              <a:buFont typeface="Arial" panose="020B0604020202020204" pitchFamily="34" charset="0"/>
              <a:buChar char="•"/>
            </a:pPr>
            <a:endParaRPr lang="en-US" b="1" dirty="0">
              <a:latin typeface="Bodoni MT" panose="02070603080606020203" pitchFamily="18" charset="0"/>
            </a:endParaRPr>
          </a:p>
          <a:p>
            <a:pPr marL="285750" indent="-285750">
              <a:buFont typeface="Arial" panose="020B0604020202020204" pitchFamily="34" charset="0"/>
              <a:buChar char="•"/>
            </a:pPr>
            <a:r>
              <a:rPr lang="en-US" b="1" dirty="0">
                <a:latin typeface="Bodoni MT" panose="02070603080606020203" pitchFamily="18" charset="0"/>
              </a:rPr>
              <a:t>Finding best materials for specific solutions has strong and immediate benefits.</a:t>
            </a:r>
          </a:p>
        </p:txBody>
      </p:sp>
    </p:spTree>
    <p:extLst>
      <p:ext uri="{BB962C8B-B14F-4D97-AF65-F5344CB8AC3E}">
        <p14:creationId xmlns:p14="http://schemas.microsoft.com/office/powerpoint/2010/main" val="326968847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mph" presetSubtype="2" repeatCount="indefinite" fill="hold" nodeType="withEffect">
                                  <p:stCondLst>
                                    <p:cond delay="0"/>
                                  </p:stCondLst>
                                  <p:childTnLst>
                                    <p:animRot by="21600000">
                                      <p:cBhvr>
                                        <p:cTn id="6" dur="20000" fill="hold"/>
                                        <p:tgtEl>
                                          <p:spTgt spid="30"/>
                                        </p:tgtEl>
                                        <p:attrNameLst>
                                          <p:attrName>3d.object.rotation.y</p:attrName>
                                        </p:attrNameLst>
                                      </p:cBhvr>
                                    </p:animRot>
                                  </p:childTnLst>
                                </p:cTn>
                              </p:par>
                              <p:par>
                                <p:cTn id="7" presetID="37" presetClass="emph" presetSubtype="2" fill="hold" nodeType="withEffect">
                                  <p:stCondLst>
                                    <p:cond delay="0"/>
                                  </p:stCondLst>
                                  <p:childTnLst>
                                    <p:animRot by="21600000">
                                      <p:cBhvr>
                                        <p:cTn id="8" dur="20000" fill="hold"/>
                                        <p:tgtEl>
                                          <p:spTgt spid="7"/>
                                        </p:tgtEl>
                                        <p:attrNameLst>
                                          <p:attrName>3d.object.rotation.y</p:attrName>
                                        </p:attrNameLst>
                                      </p:cBhvr>
                                    </p:animRot>
                                  </p:childTnLst>
                                </p:cTn>
                              </p:par>
                              <p:par>
                                <p:cTn id="9" presetID="37" presetClass="emph" presetSubtype="2" repeatCount="indefinite" fill="hold" nodeType="withEffect">
                                  <p:stCondLst>
                                    <p:cond delay="0"/>
                                  </p:stCondLst>
                                  <p:childTnLst>
                                    <p:animRot by="21600000">
                                      <p:cBhvr>
                                        <p:cTn id="10" dur="20000" fill="hold"/>
                                        <p:tgtEl>
                                          <p:spTgt spid="6"/>
                                        </p:tgtEl>
                                        <p:attrNameLst>
                                          <p:attrName>3d.object.rotation.y</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C3636A-E612-F05F-6B05-C9064533F921}"/>
            </a:ext>
          </a:extLst>
        </p:cNvPr>
        <p:cNvGrpSpPr/>
        <p:nvPr/>
      </p:nvGrpSpPr>
      <p:grpSpPr>
        <a:xfrm>
          <a:off x="0" y="0"/>
          <a:ext cx="0" cy="0"/>
          <a:chOff x="0" y="0"/>
          <a:chExt cx="0" cy="0"/>
        </a:xfrm>
      </p:grpSpPr>
      <p:pic>
        <p:nvPicPr>
          <p:cNvPr id="7" name="Picture 6" descr="A close up of a wall&#10;&#10;AI-generated content may be incorrect.">
            <a:extLst>
              <a:ext uri="{FF2B5EF4-FFF2-40B4-BE49-F238E27FC236}">
                <a16:creationId xmlns:a16="http://schemas.microsoft.com/office/drawing/2014/main" id="{CE320277-52EA-6414-E378-D7DB366B63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2524940" y="2524940"/>
            <a:ext cx="17241882" cy="12192002"/>
          </a:xfrm>
          <a:prstGeom prst="rect">
            <a:avLst/>
          </a:prstGeom>
        </p:spPr>
      </p:pic>
      <p:sp>
        <p:nvSpPr>
          <p:cNvPr id="8" name="Rectangle 7">
            <a:extLst>
              <a:ext uri="{FF2B5EF4-FFF2-40B4-BE49-F238E27FC236}">
                <a16:creationId xmlns:a16="http://schemas.microsoft.com/office/drawing/2014/main" id="{1298B860-8C2E-E619-C40A-A4A43D990E21}"/>
              </a:ext>
            </a:extLst>
          </p:cNvPr>
          <p:cNvSpPr/>
          <p:nvPr/>
        </p:nvSpPr>
        <p:spPr>
          <a:xfrm>
            <a:off x="0" y="0"/>
            <a:ext cx="12192000" cy="6858000"/>
          </a:xfrm>
          <a:prstGeom prst="rect">
            <a:avLst/>
          </a:prstGeom>
          <a:solidFill>
            <a:srgbClr val="FFFFFF">
              <a:alpha val="7882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C48BD9B3-2569-C9A9-8481-704C306E5262}"/>
              </a:ext>
            </a:extLst>
          </p:cNvPr>
          <p:cNvSpPr txBox="1"/>
          <p:nvPr/>
        </p:nvSpPr>
        <p:spPr>
          <a:xfrm>
            <a:off x="1342243" y="1319157"/>
            <a:ext cx="3005880" cy="1015663"/>
          </a:xfrm>
          <a:prstGeom prst="rect">
            <a:avLst/>
          </a:prstGeom>
          <a:noFill/>
          <a:effectLst>
            <a:outerShdw blurRad="50800" dist="38100" dir="2700000" algn="tl" rotWithShape="0">
              <a:prstClr val="black">
                <a:alpha val="13000"/>
              </a:prstClr>
            </a:outerShdw>
          </a:effectLst>
        </p:spPr>
        <p:txBody>
          <a:bodyPr wrap="square" rtlCol="0">
            <a:spAutoFit/>
          </a:bodyPr>
          <a:lstStyle/>
          <a:p>
            <a:r>
              <a:rPr lang="en-US" sz="6000" b="1" dirty="0">
                <a:blipFill>
                  <a:blip r:embed="rId3"/>
                  <a:stretch>
                    <a:fillRect/>
                  </a:stretch>
                </a:blipFill>
                <a:latin typeface="Bebas Neue" panose="020B0606020202050201" pitchFamily="34" charset="0"/>
                <a:cs typeface="Helvetica" panose="020B0604020202020204" pitchFamily="34" charset="0"/>
              </a:rPr>
              <a:t>Motive</a:t>
            </a:r>
          </a:p>
        </p:txBody>
      </p:sp>
      <mc:AlternateContent xmlns:mc="http://schemas.openxmlformats.org/markup-compatibility/2006">
        <mc:Choice xmlns:am3d="http://schemas.microsoft.com/office/drawing/2017/model3d" Requires="am3d">
          <p:graphicFrame>
            <p:nvGraphicFramePr>
              <p:cNvPr id="2" name="3D Model 1">
                <a:extLst>
                  <a:ext uri="{FF2B5EF4-FFF2-40B4-BE49-F238E27FC236}">
                    <a16:creationId xmlns:a16="http://schemas.microsoft.com/office/drawing/2014/main" id="{5B0CFCF1-6921-CAA8-4059-1BC43154CA43}"/>
                  </a:ext>
                </a:extLst>
              </p:cNvPr>
              <p:cNvGraphicFramePr>
                <a:graphicFrameLocks noChangeAspect="1"/>
              </p:cNvGraphicFramePr>
              <p:nvPr>
                <p:extLst>
                  <p:ext uri="{D42A27DB-BD31-4B8C-83A1-F6EECF244321}">
                    <p14:modId xmlns:p14="http://schemas.microsoft.com/office/powerpoint/2010/main" val="1938642155"/>
                  </p:ext>
                </p:extLst>
              </p:nvPr>
            </p:nvGraphicFramePr>
            <p:xfrm>
              <a:off x="7893101" y="2776264"/>
              <a:ext cx="3671522" cy="3260688"/>
            </p:xfrm>
            <a:graphic>
              <a:graphicData uri="http://schemas.microsoft.com/office/drawing/2017/model3d">
                <am3d:model3d r:embed="rId4">
                  <am3d:spPr>
                    <a:xfrm>
                      <a:off x="0" y="0"/>
                      <a:ext cx="3671522" cy="3260688"/>
                    </a:xfrm>
                    <a:prstGeom prst="rect">
                      <a:avLst/>
                    </a:prstGeom>
                  </am3d:spPr>
                  <am3d:camera>
                    <am3d:pos x="0" y="0" z="66616115"/>
                    <am3d:up dx="0" dy="36000000" dz="0"/>
                    <am3d:lookAt x="0" y="0" z="0"/>
                    <am3d:perspective fov="2700000"/>
                  </am3d:camera>
                  <am3d:trans>
                    <am3d:meterPerModelUnit n="8481" d="1000000"/>
                    <am3d:preTrans dx="0" dy="-1373705" dz="0"/>
                    <am3d:scale>
                      <am3d:sx n="1000000" d="1000000"/>
                      <am3d:sy n="1000000" d="1000000"/>
                      <am3d:sz n="1000000" d="1000000"/>
                    </am3d:scale>
                    <am3d:rot ax="2684113" ay="-23388" az="-23173"/>
                    <am3d:postTrans dx="0" dy="0" dz="0"/>
                  </am3d:trans>
                  <am3d:raster rName="Office3DRenderer" rVer="16.0.8326">
                    <am3d:blip r:embed="rId5"/>
                  </am3d:raster>
                  <am3d:objViewport viewportSz="536460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a:extLst>
                  <a:ext uri="{FF2B5EF4-FFF2-40B4-BE49-F238E27FC236}">
                    <a16:creationId xmlns:a16="http://schemas.microsoft.com/office/drawing/2014/main" id="{5B0CFCF1-6921-CAA8-4059-1BC43154CA43}"/>
                  </a:ext>
                </a:extLst>
              </p:cNvPr>
              <p:cNvPicPr>
                <a:picLocks noGrp="1" noRot="1" noChangeAspect="1" noMove="1" noResize="1" noEditPoints="1" noAdjustHandles="1" noChangeArrowheads="1" noChangeShapeType="1" noCrop="1"/>
              </p:cNvPicPr>
              <p:nvPr/>
            </p:nvPicPr>
            <p:blipFill>
              <a:blip r:embed="rId5"/>
              <a:stretch>
                <a:fillRect/>
              </a:stretch>
            </p:blipFill>
            <p:spPr>
              <a:xfrm>
                <a:off x="7893101" y="2776264"/>
                <a:ext cx="3671522" cy="3260688"/>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4" name="3D Model 3">
                <a:extLst>
                  <a:ext uri="{FF2B5EF4-FFF2-40B4-BE49-F238E27FC236}">
                    <a16:creationId xmlns:a16="http://schemas.microsoft.com/office/drawing/2014/main" id="{135D3C10-83F4-03CA-6174-1A14EB40BFE4}"/>
                  </a:ext>
                </a:extLst>
              </p:cNvPr>
              <p:cNvGraphicFramePr>
                <a:graphicFrameLocks noChangeAspect="1"/>
              </p:cNvGraphicFramePr>
              <p:nvPr>
                <p:extLst>
                  <p:ext uri="{D42A27DB-BD31-4B8C-83A1-F6EECF244321}">
                    <p14:modId xmlns:p14="http://schemas.microsoft.com/office/powerpoint/2010/main" val="3001232016"/>
                  </p:ext>
                </p:extLst>
              </p:nvPr>
            </p:nvGraphicFramePr>
            <p:xfrm>
              <a:off x="7489636" y="382079"/>
              <a:ext cx="2894351" cy="2553839"/>
            </p:xfrm>
            <a:graphic>
              <a:graphicData uri="http://schemas.microsoft.com/office/drawing/2017/model3d">
                <am3d:model3d r:embed="rId6">
                  <am3d:spPr>
                    <a:xfrm>
                      <a:off x="0" y="0"/>
                      <a:ext cx="2894351" cy="2553839"/>
                    </a:xfrm>
                    <a:prstGeom prst="rect">
                      <a:avLst/>
                    </a:prstGeom>
                  </am3d:spPr>
                  <am3d:camera>
                    <am3d:pos x="0" y="0" z="66869247"/>
                    <am3d:up dx="0" dy="36000000" dz="0"/>
                    <am3d:lookAt x="0" y="0" z="0"/>
                    <am3d:perspective fov="2700000"/>
                  </am3d:camera>
                  <am3d:trans>
                    <am3d:meterPerModelUnit n="16141" d="1000000"/>
                    <am3d:preTrans dx="0" dy="-2614471" dz="0"/>
                    <am3d:scale>
                      <am3d:sx n="1000000" d="1000000"/>
                      <am3d:sy n="1000000" d="1000000"/>
                      <am3d:sz n="1000000" d="1000000"/>
                    </am3d:scale>
                    <am3d:rot ax="2371066" ay="-159928" az="-131801"/>
                    <am3d:postTrans dx="0" dy="0" dz="0"/>
                  </am3d:trans>
                  <am3d:raster rName="Office3DRenderer" rVer="16.0.8326">
                    <am3d:blip r:embed="rId7"/>
                  </am3d:raster>
                  <am3d:objViewport viewportSz="420263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a:extLst>
                  <a:ext uri="{FF2B5EF4-FFF2-40B4-BE49-F238E27FC236}">
                    <a16:creationId xmlns:a16="http://schemas.microsoft.com/office/drawing/2014/main" id="{135D3C10-83F4-03CA-6174-1A14EB40BFE4}"/>
                  </a:ext>
                </a:extLst>
              </p:cNvPr>
              <p:cNvPicPr>
                <a:picLocks noGrp="1" noRot="1" noChangeAspect="1" noMove="1" noResize="1" noEditPoints="1" noAdjustHandles="1" noChangeArrowheads="1" noChangeShapeType="1" noCrop="1"/>
              </p:cNvPicPr>
              <p:nvPr/>
            </p:nvPicPr>
            <p:blipFill>
              <a:blip r:embed="rId7"/>
              <a:stretch>
                <a:fillRect/>
              </a:stretch>
            </p:blipFill>
            <p:spPr>
              <a:xfrm>
                <a:off x="7489636" y="382079"/>
                <a:ext cx="2894351" cy="2553839"/>
              </a:xfrm>
              <a:prstGeom prst="rect">
                <a:avLst/>
              </a:prstGeom>
            </p:spPr>
          </p:pic>
        </mc:Fallback>
      </mc:AlternateContent>
      <p:sp>
        <p:nvSpPr>
          <p:cNvPr id="6" name="TextBox 5">
            <a:extLst>
              <a:ext uri="{FF2B5EF4-FFF2-40B4-BE49-F238E27FC236}">
                <a16:creationId xmlns:a16="http://schemas.microsoft.com/office/drawing/2014/main" id="{2A48AD08-28FE-6804-3656-BA6A4D869CA9}"/>
              </a:ext>
            </a:extLst>
          </p:cNvPr>
          <p:cNvSpPr txBox="1"/>
          <p:nvPr/>
        </p:nvSpPr>
        <p:spPr>
          <a:xfrm>
            <a:off x="1200363" y="2570251"/>
            <a:ext cx="6165516" cy="2585323"/>
          </a:xfrm>
          <a:prstGeom prst="rect">
            <a:avLst/>
          </a:prstGeom>
          <a:noFill/>
        </p:spPr>
        <p:txBody>
          <a:bodyPr wrap="square" rtlCol="0">
            <a:spAutoFit/>
          </a:bodyPr>
          <a:lstStyle/>
          <a:p>
            <a:pPr marL="285750" indent="-285750">
              <a:buFont typeface="Arial" panose="020B0604020202020204" pitchFamily="34" charset="0"/>
              <a:buChar char="•"/>
            </a:pPr>
            <a:r>
              <a:rPr lang="en-US" b="1" dirty="0">
                <a:latin typeface="Bodoni MT" panose="02070603080606020203" pitchFamily="18" charset="0"/>
              </a:rPr>
              <a:t>Approx. 300,000 materials currently known</a:t>
            </a:r>
          </a:p>
          <a:p>
            <a:pPr marL="285750" indent="-285750">
              <a:buFont typeface="Arial" panose="020B0604020202020204" pitchFamily="34" charset="0"/>
              <a:buChar char="•"/>
            </a:pPr>
            <a:endParaRPr lang="en-US" b="1" dirty="0">
              <a:latin typeface="Bodoni MT" panose="02070603080606020203" pitchFamily="18" charset="0"/>
            </a:endParaRPr>
          </a:p>
          <a:p>
            <a:pPr marL="285750" indent="-285750">
              <a:buFont typeface="Arial" panose="020B0604020202020204" pitchFamily="34" charset="0"/>
              <a:buChar char="•"/>
            </a:pPr>
            <a:r>
              <a:rPr lang="en-US" b="1" dirty="0">
                <a:latin typeface="Bodoni MT" panose="02070603080606020203" pitchFamily="18" charset="0"/>
              </a:rPr>
              <a:t>Potentially millions more possible materials</a:t>
            </a:r>
          </a:p>
          <a:p>
            <a:pPr marL="285750" indent="-285750">
              <a:buFont typeface="Arial" panose="020B0604020202020204" pitchFamily="34" charset="0"/>
              <a:buChar char="•"/>
            </a:pPr>
            <a:endParaRPr lang="en-US" b="1" dirty="0">
              <a:latin typeface="Bodoni MT" panose="02070603080606020203" pitchFamily="18" charset="0"/>
            </a:endParaRPr>
          </a:p>
          <a:p>
            <a:pPr marL="285750" indent="-285750">
              <a:buFont typeface="Arial" panose="020B0604020202020204" pitchFamily="34" charset="0"/>
              <a:buChar char="•"/>
            </a:pPr>
            <a:r>
              <a:rPr lang="en-US" b="1" dirty="0">
                <a:latin typeface="Bodoni MT" panose="02070603080606020203" pitchFamily="18" charset="0"/>
              </a:rPr>
              <a:t>Fundamental for infrastructure, energy, computation, medicine, research, quality of life</a:t>
            </a:r>
          </a:p>
          <a:p>
            <a:pPr marL="285750" indent="-285750">
              <a:buFont typeface="Arial" panose="020B0604020202020204" pitchFamily="34" charset="0"/>
              <a:buChar char="•"/>
            </a:pPr>
            <a:endParaRPr lang="en-US" b="1" dirty="0">
              <a:latin typeface="Bodoni MT" panose="02070603080606020203" pitchFamily="18" charset="0"/>
            </a:endParaRPr>
          </a:p>
          <a:p>
            <a:pPr marL="285750" indent="-285750">
              <a:buFont typeface="Arial" panose="020B0604020202020204" pitchFamily="34" charset="0"/>
              <a:buChar char="•"/>
            </a:pPr>
            <a:r>
              <a:rPr lang="en-US" b="1" dirty="0">
                <a:latin typeface="Bodoni MT" panose="02070603080606020203" pitchFamily="18" charset="0"/>
              </a:rPr>
              <a:t>Finding best materials for specific solutions has strong and immediate benefits.</a:t>
            </a:r>
          </a:p>
        </p:txBody>
      </p:sp>
      <p:grpSp>
        <p:nvGrpSpPr>
          <p:cNvPr id="3" name="Group 2">
            <a:extLst>
              <a:ext uri="{FF2B5EF4-FFF2-40B4-BE49-F238E27FC236}">
                <a16:creationId xmlns:a16="http://schemas.microsoft.com/office/drawing/2014/main" id="{54090A4E-2831-0C1E-7FCB-F871BE175063}"/>
              </a:ext>
            </a:extLst>
          </p:cNvPr>
          <p:cNvGrpSpPr/>
          <p:nvPr/>
        </p:nvGrpSpPr>
        <p:grpSpPr>
          <a:xfrm>
            <a:off x="-65314" y="-13773152"/>
            <a:ext cx="4133890" cy="6858000"/>
            <a:chOff x="-64810" y="0"/>
            <a:chExt cx="4133890" cy="6858000"/>
          </a:xfrm>
        </p:grpSpPr>
        <p:sp>
          <p:nvSpPr>
            <p:cNvPr id="9" name="Rectangle 8">
              <a:extLst>
                <a:ext uri="{FF2B5EF4-FFF2-40B4-BE49-F238E27FC236}">
                  <a16:creationId xmlns:a16="http://schemas.microsoft.com/office/drawing/2014/main" id="{D2652398-575B-85D1-8192-7626065A4F25}"/>
                </a:ext>
              </a:extLst>
            </p:cNvPr>
            <p:cNvSpPr/>
            <p:nvPr/>
          </p:nvSpPr>
          <p:spPr>
            <a:xfrm>
              <a:off x="0" y="0"/>
              <a:ext cx="4069080" cy="6858000"/>
            </a:xfrm>
            <a:prstGeom prst="rect">
              <a:avLst/>
            </a:prstGeom>
            <a:solidFill>
              <a:srgbClr val="000000">
                <a:alpha val="8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F24BE40A-DB7A-9317-18F9-A10FD5A124BF}"/>
                </a:ext>
              </a:extLst>
            </p:cNvPr>
            <p:cNvSpPr txBox="1"/>
            <p:nvPr/>
          </p:nvSpPr>
          <p:spPr>
            <a:xfrm>
              <a:off x="932041" y="1429405"/>
              <a:ext cx="2075379" cy="861774"/>
            </a:xfrm>
            <a:prstGeom prst="rect">
              <a:avLst/>
            </a:prstGeom>
            <a:noFill/>
          </p:spPr>
          <p:txBody>
            <a:bodyPr wrap="square" rtlCol="0">
              <a:spAutoFit/>
            </a:bodyPr>
            <a:lstStyle/>
            <a:p>
              <a:pPr algn="ctr"/>
              <a:r>
                <a:rPr lang="en-US" sz="5000" b="1" dirty="0">
                  <a:solidFill>
                    <a:schemeClr val="bg1"/>
                  </a:solidFill>
                  <a:latin typeface="Druk Wide Bold" pitchFamily="2" charset="0"/>
                  <a:ea typeface="Segoe UI Black" panose="020B0A02040204020203" pitchFamily="34" charset="0"/>
                </a:rPr>
                <a:t>1</a:t>
              </a:r>
            </a:p>
          </p:txBody>
        </p:sp>
        <p:sp>
          <p:nvSpPr>
            <p:cNvPr id="11" name="TextBox 10">
              <a:extLst>
                <a:ext uri="{FF2B5EF4-FFF2-40B4-BE49-F238E27FC236}">
                  <a16:creationId xmlns:a16="http://schemas.microsoft.com/office/drawing/2014/main" id="{C287C757-1288-AF96-6E65-D7AEC8853A01}"/>
                </a:ext>
              </a:extLst>
            </p:cNvPr>
            <p:cNvSpPr txBox="1"/>
            <p:nvPr/>
          </p:nvSpPr>
          <p:spPr>
            <a:xfrm>
              <a:off x="-64810" y="2332198"/>
              <a:ext cx="4069080" cy="2585323"/>
            </a:xfrm>
            <a:prstGeom prst="rect">
              <a:avLst/>
            </a:prstGeom>
            <a:noFill/>
          </p:spPr>
          <p:txBody>
            <a:bodyPr wrap="square" rtlCol="0">
              <a:spAutoFit/>
            </a:bodyPr>
            <a:lstStyle/>
            <a:p>
              <a:pPr algn="ctr"/>
              <a:r>
                <a:rPr lang="en-US" sz="2200" dirty="0">
                  <a:solidFill>
                    <a:schemeClr val="bg1"/>
                  </a:solidFill>
                  <a:latin typeface="Druk Wide Bold" pitchFamily="2" charset="0"/>
                  <a:ea typeface="Segoe UI Black" panose="020B0A02040204020203" pitchFamily="34" charset="0"/>
                  <a:cs typeface="ADLaM Display" panose="020F0502020204030204" pitchFamily="2" charset="0"/>
                </a:rPr>
                <a:t>Motive/Goal</a:t>
              </a:r>
            </a:p>
            <a:p>
              <a:pPr algn="ctr"/>
              <a:endParaRPr lang="en-US" sz="2200"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Materials Prediction</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Crystal Lattice</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Properties</a:t>
              </a:r>
            </a:p>
            <a:p>
              <a:pPr algn="ctr"/>
              <a:r>
                <a:rPr lang="en-US" sz="2200"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rPr>
                <a:t> </a:t>
              </a:r>
            </a:p>
          </p:txBody>
        </p:sp>
      </p:grpSp>
      <p:grpSp>
        <p:nvGrpSpPr>
          <p:cNvPr id="12" name="Group 11">
            <a:extLst>
              <a:ext uri="{FF2B5EF4-FFF2-40B4-BE49-F238E27FC236}">
                <a16:creationId xmlns:a16="http://schemas.microsoft.com/office/drawing/2014/main" id="{5F2ADB39-4F96-6801-3894-94E1B5C801AD}"/>
              </a:ext>
            </a:extLst>
          </p:cNvPr>
          <p:cNvGrpSpPr/>
          <p:nvPr/>
        </p:nvGrpSpPr>
        <p:grpSpPr>
          <a:xfrm>
            <a:off x="4068576" y="-10401302"/>
            <a:ext cx="4076428" cy="6858000"/>
            <a:chOff x="4069080" y="0"/>
            <a:chExt cx="4076428" cy="6858000"/>
          </a:xfrm>
        </p:grpSpPr>
        <p:sp>
          <p:nvSpPr>
            <p:cNvPr id="13" name="Rectangle 12">
              <a:extLst>
                <a:ext uri="{FF2B5EF4-FFF2-40B4-BE49-F238E27FC236}">
                  <a16:creationId xmlns:a16="http://schemas.microsoft.com/office/drawing/2014/main" id="{18702738-6ED5-D6AF-AF54-8026992F7AA6}"/>
                </a:ext>
              </a:extLst>
            </p:cNvPr>
            <p:cNvSpPr/>
            <p:nvPr/>
          </p:nvSpPr>
          <p:spPr>
            <a:xfrm>
              <a:off x="4069080" y="0"/>
              <a:ext cx="4069080" cy="6858000"/>
            </a:xfrm>
            <a:prstGeom prst="rect">
              <a:avLst/>
            </a:prstGeom>
            <a:solidFill>
              <a:srgbClr val="000000">
                <a:alpha val="6980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TextBox 13">
              <a:extLst>
                <a:ext uri="{FF2B5EF4-FFF2-40B4-BE49-F238E27FC236}">
                  <a16:creationId xmlns:a16="http://schemas.microsoft.com/office/drawing/2014/main" id="{8CBEF1A9-F68F-0B76-E3E0-895A9B457151}"/>
                </a:ext>
              </a:extLst>
            </p:cNvPr>
            <p:cNvSpPr txBox="1"/>
            <p:nvPr/>
          </p:nvSpPr>
          <p:spPr>
            <a:xfrm>
              <a:off x="5130740" y="1429405"/>
              <a:ext cx="2075379" cy="861774"/>
            </a:xfrm>
            <a:prstGeom prst="rect">
              <a:avLst/>
            </a:prstGeom>
            <a:noFill/>
          </p:spPr>
          <p:txBody>
            <a:bodyPr wrap="square" rtlCol="0">
              <a:spAutoFit/>
            </a:bodyPr>
            <a:lstStyle/>
            <a:p>
              <a:pPr algn="ctr"/>
              <a:r>
                <a:rPr lang="en-US" sz="5000" b="1" dirty="0">
                  <a:solidFill>
                    <a:schemeClr val="bg1"/>
                  </a:solidFill>
                  <a:latin typeface="Druk Wide Bold" pitchFamily="2" charset="0"/>
                  <a:ea typeface="Segoe UI Black" panose="020B0A02040204020203" pitchFamily="34" charset="0"/>
                </a:rPr>
                <a:t>2</a:t>
              </a:r>
            </a:p>
          </p:txBody>
        </p:sp>
        <p:sp>
          <p:nvSpPr>
            <p:cNvPr id="15" name="TextBox 14">
              <a:extLst>
                <a:ext uri="{FF2B5EF4-FFF2-40B4-BE49-F238E27FC236}">
                  <a16:creationId xmlns:a16="http://schemas.microsoft.com/office/drawing/2014/main" id="{6EE68FD1-13D9-95E6-FFB2-000B49CD6AD7}"/>
                </a:ext>
              </a:extLst>
            </p:cNvPr>
            <p:cNvSpPr txBox="1"/>
            <p:nvPr/>
          </p:nvSpPr>
          <p:spPr>
            <a:xfrm>
              <a:off x="4076428" y="2291179"/>
              <a:ext cx="4069080" cy="4299703"/>
            </a:xfrm>
            <a:prstGeom prst="rect">
              <a:avLst/>
            </a:prstGeom>
            <a:noFill/>
          </p:spPr>
          <p:txBody>
            <a:bodyPr wrap="square" rtlCol="0">
              <a:spAutoFit/>
            </a:bodyPr>
            <a:lstStyle/>
            <a:p>
              <a:pPr algn="ctr"/>
              <a:r>
                <a:rPr lang="en-US" sz="2200" dirty="0">
                  <a:solidFill>
                    <a:schemeClr val="bg1"/>
                  </a:solidFill>
                  <a:latin typeface="Druk Wide Bold" pitchFamily="2" charset="0"/>
                  <a:ea typeface="Segoe UI Black" panose="020B0A02040204020203" pitchFamily="34" charset="0"/>
                  <a:cs typeface="ADLaM Display" panose="020F0502020204030204" pitchFamily="2" charset="0"/>
                </a:rPr>
                <a:t>Methodology</a:t>
              </a:r>
            </a:p>
            <a:p>
              <a:pPr algn="ct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Materials Project</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Features</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Preprocessing</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Models</a:t>
              </a: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p:txBody>
        </p:sp>
      </p:grpSp>
      <p:grpSp>
        <p:nvGrpSpPr>
          <p:cNvPr id="16" name="Group 15">
            <a:extLst>
              <a:ext uri="{FF2B5EF4-FFF2-40B4-BE49-F238E27FC236}">
                <a16:creationId xmlns:a16="http://schemas.microsoft.com/office/drawing/2014/main" id="{4A029217-A64B-7E73-BA46-5AD059781C20}"/>
              </a:ext>
            </a:extLst>
          </p:cNvPr>
          <p:cNvGrpSpPr/>
          <p:nvPr/>
        </p:nvGrpSpPr>
        <p:grpSpPr>
          <a:xfrm>
            <a:off x="8112362" y="-18745202"/>
            <a:ext cx="4119860" cy="6858000"/>
            <a:chOff x="8111626" y="0"/>
            <a:chExt cx="4119860" cy="6858000"/>
          </a:xfrm>
        </p:grpSpPr>
        <p:sp>
          <p:nvSpPr>
            <p:cNvPr id="17" name="Rectangle 16">
              <a:extLst>
                <a:ext uri="{FF2B5EF4-FFF2-40B4-BE49-F238E27FC236}">
                  <a16:creationId xmlns:a16="http://schemas.microsoft.com/office/drawing/2014/main" id="{9E9E8B42-CACA-0FD2-7080-D97B1AB3A611}"/>
                </a:ext>
              </a:extLst>
            </p:cNvPr>
            <p:cNvSpPr/>
            <p:nvPr/>
          </p:nvSpPr>
          <p:spPr>
            <a:xfrm>
              <a:off x="8138159" y="0"/>
              <a:ext cx="4093327" cy="6858000"/>
            </a:xfrm>
            <a:prstGeom prst="rect">
              <a:avLst/>
            </a:prstGeom>
            <a:solidFill>
              <a:srgbClr val="000000">
                <a:alpha val="6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07778110-A792-2BB3-E885-DCDD4A44E43E}"/>
                </a:ext>
              </a:extLst>
            </p:cNvPr>
            <p:cNvSpPr txBox="1"/>
            <p:nvPr/>
          </p:nvSpPr>
          <p:spPr>
            <a:xfrm>
              <a:off x="9199820" y="1359076"/>
              <a:ext cx="2075379" cy="861774"/>
            </a:xfrm>
            <a:prstGeom prst="rect">
              <a:avLst/>
            </a:prstGeom>
            <a:noFill/>
          </p:spPr>
          <p:txBody>
            <a:bodyPr wrap="square" rtlCol="0">
              <a:spAutoFit/>
            </a:bodyPr>
            <a:lstStyle/>
            <a:p>
              <a:pPr algn="ctr"/>
              <a:r>
                <a:rPr lang="en-US" sz="5000" b="1" dirty="0">
                  <a:solidFill>
                    <a:schemeClr val="bg1"/>
                  </a:solidFill>
                  <a:latin typeface="Druk Wide Bold" pitchFamily="2" charset="0"/>
                  <a:ea typeface="Segoe UI Black" panose="020B0A02040204020203" pitchFamily="34" charset="0"/>
                </a:rPr>
                <a:t>3</a:t>
              </a:r>
            </a:p>
          </p:txBody>
        </p:sp>
        <p:sp>
          <p:nvSpPr>
            <p:cNvPr id="19" name="TextBox 18">
              <a:extLst>
                <a:ext uri="{FF2B5EF4-FFF2-40B4-BE49-F238E27FC236}">
                  <a16:creationId xmlns:a16="http://schemas.microsoft.com/office/drawing/2014/main" id="{1C829115-673B-A930-1F0A-1A300FBBDC6B}"/>
                </a:ext>
              </a:extLst>
            </p:cNvPr>
            <p:cNvSpPr txBox="1"/>
            <p:nvPr/>
          </p:nvSpPr>
          <p:spPr>
            <a:xfrm>
              <a:off x="8111626" y="2291179"/>
              <a:ext cx="4069080" cy="3360985"/>
            </a:xfrm>
            <a:prstGeom prst="rect">
              <a:avLst/>
            </a:prstGeom>
            <a:noFill/>
          </p:spPr>
          <p:txBody>
            <a:bodyPr wrap="square" rtlCol="0">
              <a:spAutoFit/>
            </a:bodyPr>
            <a:lstStyle/>
            <a:p>
              <a:pPr algn="ctr"/>
              <a:r>
                <a:rPr lang="en-US" sz="2200" dirty="0">
                  <a:solidFill>
                    <a:schemeClr val="bg1"/>
                  </a:solidFill>
                  <a:latin typeface="Druk Wide Bold" pitchFamily="2" charset="0"/>
                  <a:ea typeface="Segoe UI Black" panose="020B0A02040204020203" pitchFamily="34" charset="0"/>
                  <a:cs typeface="ADLaM Display" panose="020F0502020204030204" pitchFamily="2" charset="0"/>
                </a:rPr>
                <a:t>Results</a:t>
              </a:r>
            </a:p>
            <a:p>
              <a:pPr algn="ctr"/>
              <a:endPar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endParaRP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Linear with ENR</a:t>
              </a:r>
            </a:p>
            <a:p>
              <a:pPr algn="ctr">
                <a:lnSpc>
                  <a:spcPct val="200000"/>
                </a:lnSpc>
              </a:pP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Polynomial with ENR</a:t>
              </a:r>
            </a:p>
            <a:p>
              <a:pPr algn="ctr">
                <a:lnSpc>
                  <a:spcPct val="200000"/>
                </a:lnSpc>
              </a:pPr>
              <a:r>
                <a:rPr lang="en-US" sz="1600" b="1" dirty="0" err="1">
                  <a:solidFill>
                    <a:schemeClr val="bg1"/>
                  </a:solidFill>
                  <a:latin typeface="Helvetica" panose="020B0604020202020204" pitchFamily="34" charset="0"/>
                  <a:ea typeface="Segoe UI Black" panose="020B0A02040204020203" pitchFamily="34" charset="0"/>
                  <a:cs typeface="Helvetica" panose="020B0604020202020204" pitchFamily="34" charset="0"/>
                </a:rPr>
                <a:t>XGBRegressor</a:t>
              </a:r>
              <a:r>
                <a:rPr lang="en-US" sz="1600" b="1" dirty="0">
                  <a:solidFill>
                    <a:schemeClr val="bg1"/>
                  </a:solidFill>
                  <a:latin typeface="Helvetica" panose="020B0604020202020204" pitchFamily="34" charset="0"/>
                  <a:ea typeface="Segoe UI Black" panose="020B0A02040204020203" pitchFamily="34" charset="0"/>
                  <a:cs typeface="Helvetica" panose="020B0604020202020204" pitchFamily="34" charset="0"/>
                </a:rPr>
                <a:t>/Classifier</a:t>
              </a: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a:p>
              <a:pPr algn="ctr">
                <a:lnSpc>
                  <a:spcPct val="150000"/>
                </a:lnSpc>
              </a:pPr>
              <a:endParaRPr lang="en-US" dirty="0">
                <a:solidFill>
                  <a:schemeClr val="bg1"/>
                </a:solidFill>
                <a:latin typeface="Aptos ExtraBold" panose="020F0502020204030204" pitchFamily="34" charset="0"/>
                <a:ea typeface="Segoe UI Black" panose="020B0A02040204020203" pitchFamily="34" charset="0"/>
                <a:cs typeface="ADLaM Display" panose="020F0502020204030204" pitchFamily="2" charset="0"/>
              </a:endParaRPr>
            </a:p>
          </p:txBody>
        </p:sp>
      </p:grpSp>
    </p:spTree>
    <p:extLst>
      <p:ext uri="{BB962C8B-B14F-4D97-AF65-F5344CB8AC3E}">
        <p14:creationId xmlns:p14="http://schemas.microsoft.com/office/powerpoint/2010/main" val="294109452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mph" presetSubtype="2" fill="hold" nodeType="withEffect">
                                  <p:stCondLst>
                                    <p:cond delay="0"/>
                                  </p:stCondLst>
                                  <p:childTnLst>
                                    <p:animRot by="21600000">
                                      <p:cBhvr>
                                        <p:cTn id="6" dur="20000" fill="hold"/>
                                        <p:tgtEl>
                                          <p:spTgt spid="4"/>
                                        </p:tgtEl>
                                        <p:attrNameLst>
                                          <p:attrName>3d.object.rotation.y</p:attrName>
                                        </p:attrNameLst>
                                      </p:cBhvr>
                                    </p:animRot>
                                  </p:childTnLst>
                                </p:cTn>
                              </p:par>
                              <p:par>
                                <p:cTn id="7" presetID="37" presetClass="emph" presetSubtype="2" repeatCount="indefinite" fill="hold" nodeType="withEffect">
                                  <p:stCondLst>
                                    <p:cond delay="0"/>
                                  </p:stCondLst>
                                  <p:childTnLst>
                                    <p:animRot by="21600000">
                                      <p:cBhvr>
                                        <p:cTn id="8" dur="20000" fill="hold"/>
                                        <p:tgtEl>
                                          <p:spTgt spid="2"/>
                                        </p:tgtEl>
                                        <p:attrNameLst>
                                          <p:attrName>3d.object.rotation.y</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lose up of a wall&#10;&#10;AI-generated content may be incorrect.">
            <a:extLst>
              <a:ext uri="{FF2B5EF4-FFF2-40B4-BE49-F238E27FC236}">
                <a16:creationId xmlns:a16="http://schemas.microsoft.com/office/drawing/2014/main" id="{D62C36CC-9AFA-623B-28F2-53A4E9EA78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2524940" y="-1049533"/>
            <a:ext cx="17241882" cy="12192002"/>
          </a:xfrm>
          <a:prstGeom prst="rect">
            <a:avLst/>
          </a:prstGeom>
        </p:spPr>
      </p:pic>
      <p:sp>
        <p:nvSpPr>
          <p:cNvPr id="7" name="Rectangle 6">
            <a:extLst>
              <a:ext uri="{FF2B5EF4-FFF2-40B4-BE49-F238E27FC236}">
                <a16:creationId xmlns:a16="http://schemas.microsoft.com/office/drawing/2014/main" id="{D34BC176-00E2-9045-6E63-F84028BF5019}"/>
              </a:ext>
            </a:extLst>
          </p:cNvPr>
          <p:cNvSpPr/>
          <p:nvPr/>
        </p:nvSpPr>
        <p:spPr>
          <a:xfrm>
            <a:off x="0" y="0"/>
            <a:ext cx="12192000" cy="6858000"/>
          </a:xfrm>
          <a:prstGeom prst="rect">
            <a:avLst/>
          </a:prstGeom>
          <a:solidFill>
            <a:srgbClr val="FFFFFF">
              <a:alpha val="7882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9" name="Picture 5">
            <a:extLst>
              <a:ext uri="{FF2B5EF4-FFF2-40B4-BE49-F238E27FC236}">
                <a16:creationId xmlns:a16="http://schemas.microsoft.com/office/drawing/2014/main" id="{D150DA23-3C65-F447-25A1-8D740F464E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2959" y="3570818"/>
            <a:ext cx="3455513" cy="250524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6C3766CB-03F5-97D5-464C-31C53980E27B}"/>
              </a:ext>
            </a:extLst>
          </p:cNvPr>
          <p:cNvSpPr txBox="1"/>
          <p:nvPr/>
        </p:nvSpPr>
        <p:spPr>
          <a:xfrm>
            <a:off x="565253" y="1304481"/>
            <a:ext cx="4421713" cy="2031325"/>
          </a:xfrm>
          <a:prstGeom prst="rect">
            <a:avLst/>
          </a:prstGeom>
          <a:noFill/>
        </p:spPr>
        <p:txBody>
          <a:bodyPr wrap="square" rtlCol="0">
            <a:spAutoFit/>
          </a:bodyPr>
          <a:lstStyle/>
          <a:p>
            <a:r>
              <a:rPr lang="en-US" dirty="0">
                <a:latin typeface="Bodoni MT" panose="02070603080606020203" pitchFamily="18" charset="0"/>
              </a:rPr>
              <a:t>Solids</a:t>
            </a:r>
          </a:p>
          <a:p>
            <a:endParaRPr lang="en-US" dirty="0">
              <a:latin typeface="Bodoni MT" panose="02070603080606020203" pitchFamily="18" charset="0"/>
            </a:endParaRPr>
          </a:p>
          <a:p>
            <a:r>
              <a:rPr lang="en-US" dirty="0">
                <a:latin typeface="Bodoni MT" panose="02070603080606020203" pitchFamily="18" charset="0"/>
              </a:rPr>
              <a:t>Amorphous vs Crystals</a:t>
            </a:r>
          </a:p>
          <a:p>
            <a:endParaRPr lang="en-US" dirty="0">
              <a:latin typeface="Bodoni MT" panose="02070603080606020203" pitchFamily="18" charset="0"/>
            </a:endParaRPr>
          </a:p>
          <a:p>
            <a:r>
              <a:rPr lang="en-US" dirty="0">
                <a:latin typeface="Bodoni MT" panose="02070603080606020203" pitchFamily="18" charset="0"/>
              </a:rPr>
              <a:t>Unit Cells (Lattice Constants)</a:t>
            </a:r>
          </a:p>
          <a:p>
            <a:endParaRPr lang="en-US" dirty="0">
              <a:latin typeface="Bodoni MT" panose="02070603080606020203" pitchFamily="18" charset="0"/>
            </a:endParaRPr>
          </a:p>
          <a:p>
            <a:r>
              <a:rPr lang="en-US" dirty="0">
                <a:latin typeface="Bodoni MT" panose="02070603080606020203" pitchFamily="18" charset="0"/>
              </a:rPr>
              <a:t>Fundamental to properties of materials</a:t>
            </a:r>
          </a:p>
        </p:txBody>
      </p:sp>
      <p:sp>
        <p:nvSpPr>
          <p:cNvPr id="4" name="TextBox 3">
            <a:extLst>
              <a:ext uri="{FF2B5EF4-FFF2-40B4-BE49-F238E27FC236}">
                <a16:creationId xmlns:a16="http://schemas.microsoft.com/office/drawing/2014/main" id="{5D7D6937-6B1A-E74F-65A6-7675691C290A}"/>
              </a:ext>
            </a:extLst>
          </p:cNvPr>
          <p:cNvSpPr txBox="1"/>
          <p:nvPr/>
        </p:nvSpPr>
        <p:spPr>
          <a:xfrm>
            <a:off x="89175" y="406662"/>
            <a:ext cx="3309488" cy="1015663"/>
          </a:xfrm>
          <a:prstGeom prst="rect">
            <a:avLst/>
          </a:prstGeom>
          <a:noFill/>
          <a:effectLst>
            <a:outerShdw blurRad="50800" dist="38100" dir="2700000" algn="tl" rotWithShape="0">
              <a:prstClr val="black">
                <a:alpha val="13000"/>
              </a:prstClr>
            </a:outerShdw>
          </a:effectLst>
        </p:spPr>
        <p:txBody>
          <a:bodyPr wrap="square" rtlCol="0">
            <a:spAutoFit/>
          </a:bodyPr>
          <a:lstStyle/>
          <a:p>
            <a:pPr algn="ctr"/>
            <a:r>
              <a:rPr lang="en-US" sz="6000" b="1" dirty="0">
                <a:blipFill>
                  <a:blip r:embed="rId5"/>
                  <a:stretch>
                    <a:fillRect/>
                  </a:stretch>
                </a:blipFill>
                <a:latin typeface="Bebas Neue" panose="020B0606020202050201" pitchFamily="34" charset="0"/>
                <a:cs typeface="Helvetica" panose="020B0604020202020204" pitchFamily="34" charset="0"/>
              </a:rPr>
              <a:t>CRYSTALS</a:t>
            </a:r>
          </a:p>
        </p:txBody>
      </p:sp>
      <mc:AlternateContent xmlns:mc="http://schemas.openxmlformats.org/markup-compatibility/2006">
        <mc:Choice xmlns:am3d="http://schemas.microsoft.com/office/drawing/2017/model3d" Requires="am3d">
          <p:graphicFrame>
            <p:nvGraphicFramePr>
              <p:cNvPr id="8" name="3D Model 7">
                <a:extLst>
                  <a:ext uri="{FF2B5EF4-FFF2-40B4-BE49-F238E27FC236}">
                    <a16:creationId xmlns:a16="http://schemas.microsoft.com/office/drawing/2014/main" id="{24D1D20D-3E8F-B490-BC73-85EEAFBA3F75}"/>
                  </a:ext>
                </a:extLst>
              </p:cNvPr>
              <p:cNvGraphicFramePr>
                <a:graphicFrameLocks noChangeAspect="1"/>
              </p:cNvGraphicFramePr>
              <p:nvPr>
                <p:extLst>
                  <p:ext uri="{D42A27DB-BD31-4B8C-83A1-F6EECF244321}">
                    <p14:modId xmlns:p14="http://schemas.microsoft.com/office/powerpoint/2010/main" val="3617872040"/>
                  </p:ext>
                </p:extLst>
              </p:nvPr>
            </p:nvGraphicFramePr>
            <p:xfrm>
              <a:off x="10000597" y="651811"/>
              <a:ext cx="1626150" cy="2176695"/>
            </p:xfrm>
            <a:graphic>
              <a:graphicData uri="http://schemas.microsoft.com/office/drawing/2017/model3d">
                <am3d:model3d r:embed="rId6">
                  <am3d:spPr>
                    <a:xfrm>
                      <a:off x="0" y="0"/>
                      <a:ext cx="1626150" cy="2176695"/>
                    </a:xfrm>
                    <a:prstGeom prst="rect">
                      <a:avLst/>
                    </a:prstGeom>
                  </am3d:spPr>
                  <am3d:camera>
                    <am3d:pos x="0" y="0" z="61849800"/>
                    <am3d:up dx="0" dy="36000000" dz="0"/>
                    <am3d:lookAt x="0" y="0" z="0"/>
                    <am3d:perspective fov="2700000"/>
                  </am3d:camera>
                  <am3d:trans>
                    <am3d:meterPerModelUnit n="63482" d="1000000"/>
                    <am3d:preTrans dx="-2719971" dy="-14848745" dz="4711128"/>
                    <am3d:scale>
                      <am3d:sx n="1000000" d="1000000"/>
                      <am3d:sy n="1000000" d="1000000"/>
                      <am3d:sz n="1000000" d="1000000"/>
                    </am3d:scale>
                    <am3d:rot ax="-2099449" ay="3047950" az="-1708614"/>
                    <am3d:postTrans dx="0" dy="0" dz="0"/>
                  </am3d:trans>
                  <am3d:raster rName="Office3DRenderer" rVer="16.0.8326">
                    <am3d:blip r:embed="rId7"/>
                  </am3d:raster>
                  <am3d:objViewport viewportSz="285139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a:extLst>
                  <a:ext uri="{FF2B5EF4-FFF2-40B4-BE49-F238E27FC236}">
                    <a16:creationId xmlns:a16="http://schemas.microsoft.com/office/drawing/2014/main" id="{24D1D20D-3E8F-B490-BC73-85EEAFBA3F75}"/>
                  </a:ext>
                </a:extLst>
              </p:cNvPr>
              <p:cNvPicPr>
                <a:picLocks noGrp="1" noRot="1" noChangeAspect="1" noMove="1" noResize="1" noEditPoints="1" noAdjustHandles="1" noChangeArrowheads="1" noChangeShapeType="1" noCrop="1"/>
              </p:cNvPicPr>
              <p:nvPr/>
            </p:nvPicPr>
            <p:blipFill>
              <a:blip r:embed="rId7"/>
              <a:stretch>
                <a:fillRect/>
              </a:stretch>
            </p:blipFill>
            <p:spPr>
              <a:xfrm>
                <a:off x="10000597" y="651811"/>
                <a:ext cx="1626150" cy="2176695"/>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9" name="3D Model 8">
                <a:extLst>
                  <a:ext uri="{FF2B5EF4-FFF2-40B4-BE49-F238E27FC236}">
                    <a16:creationId xmlns:a16="http://schemas.microsoft.com/office/drawing/2014/main" id="{B3D3ABD2-B563-A5B6-F5DC-ADAACD11B3AA}"/>
                  </a:ext>
                </a:extLst>
              </p:cNvPr>
              <p:cNvGraphicFramePr>
                <a:graphicFrameLocks noChangeAspect="1"/>
              </p:cNvGraphicFramePr>
              <p:nvPr>
                <p:extLst>
                  <p:ext uri="{D42A27DB-BD31-4B8C-83A1-F6EECF244321}">
                    <p14:modId xmlns:p14="http://schemas.microsoft.com/office/powerpoint/2010/main" val="2372492678"/>
                  </p:ext>
                </p:extLst>
              </p:nvPr>
            </p:nvGraphicFramePr>
            <p:xfrm>
              <a:off x="5142720" y="781798"/>
              <a:ext cx="1697643" cy="1784702"/>
            </p:xfrm>
            <a:graphic>
              <a:graphicData uri="http://schemas.microsoft.com/office/drawing/2017/model3d">
                <am3d:model3d r:embed="rId8">
                  <am3d:spPr>
                    <a:xfrm>
                      <a:off x="0" y="0"/>
                      <a:ext cx="1697643" cy="1784702"/>
                    </a:xfrm>
                    <a:prstGeom prst="rect">
                      <a:avLst/>
                    </a:prstGeom>
                  </am3d:spPr>
                  <am3d:camera>
                    <am3d:pos x="0" y="0" z="81469202"/>
                    <am3d:up dx="0" dy="36000000" dz="0"/>
                    <am3d:lookAt x="0" y="0" z="0"/>
                    <am3d:perspective fov="2700000"/>
                  </am3d:camera>
                  <am3d:trans>
                    <am3d:meterPerModelUnit n="209731" d="1000000"/>
                    <am3d:preTrans dx="-12654361" dy="-12654361" dz="12654359"/>
                    <am3d:scale>
                      <am3d:sx n="1000000" d="1000000"/>
                      <am3d:sy n="1000000" d="1000000"/>
                      <am3d:sz n="1000000" d="1000000"/>
                    </am3d:scale>
                    <am3d:rot ax="959155" ay="3105461" az="760818"/>
                    <am3d:postTrans dx="0" dy="0" dz="0"/>
                  </am3d:trans>
                  <am3d:raster rName="Office3DRenderer" rVer="16.0.8326">
                    <am3d:blip r:embed="rId9"/>
                  </am3d:raster>
                  <am3d:objViewport viewportSz="220917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3D Model 8">
                <a:extLst>
                  <a:ext uri="{FF2B5EF4-FFF2-40B4-BE49-F238E27FC236}">
                    <a16:creationId xmlns:a16="http://schemas.microsoft.com/office/drawing/2014/main" id="{B3D3ABD2-B563-A5B6-F5DC-ADAACD11B3AA}"/>
                  </a:ext>
                </a:extLst>
              </p:cNvPr>
              <p:cNvPicPr>
                <a:picLocks noGrp="1" noRot="1" noChangeAspect="1" noMove="1" noResize="1" noEditPoints="1" noAdjustHandles="1" noChangeArrowheads="1" noChangeShapeType="1" noCrop="1"/>
              </p:cNvPicPr>
              <p:nvPr/>
            </p:nvPicPr>
            <p:blipFill>
              <a:blip r:embed="rId9"/>
              <a:stretch>
                <a:fillRect/>
              </a:stretch>
            </p:blipFill>
            <p:spPr>
              <a:xfrm>
                <a:off x="5142720" y="781798"/>
                <a:ext cx="1697643" cy="1784702"/>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0" name="3D Model 9">
                <a:extLst>
                  <a:ext uri="{FF2B5EF4-FFF2-40B4-BE49-F238E27FC236}">
                    <a16:creationId xmlns:a16="http://schemas.microsoft.com/office/drawing/2014/main" id="{D9792178-9340-2CDE-5DFE-322261037DE1}"/>
                  </a:ext>
                </a:extLst>
              </p:cNvPr>
              <p:cNvGraphicFramePr>
                <a:graphicFrameLocks noChangeAspect="1"/>
              </p:cNvGraphicFramePr>
              <p:nvPr>
                <p:extLst>
                  <p:ext uri="{D42A27DB-BD31-4B8C-83A1-F6EECF244321}">
                    <p14:modId xmlns:p14="http://schemas.microsoft.com/office/powerpoint/2010/main" val="336462209"/>
                  </p:ext>
                </p:extLst>
              </p:nvPr>
            </p:nvGraphicFramePr>
            <p:xfrm>
              <a:off x="7205035" y="794392"/>
              <a:ext cx="1982035" cy="1982036"/>
            </p:xfrm>
            <a:graphic>
              <a:graphicData uri="http://schemas.microsoft.com/office/drawing/2017/model3d">
                <am3d:model3d r:embed="rId10">
                  <am3d:spPr>
                    <a:xfrm>
                      <a:off x="0" y="0"/>
                      <a:ext cx="1982035" cy="1982036"/>
                    </a:xfrm>
                    <a:prstGeom prst="rect">
                      <a:avLst/>
                    </a:prstGeom>
                  </am3d:spPr>
                  <am3d:camera>
                    <am3d:pos x="0" y="0" z="81469202"/>
                    <am3d:up dx="0" dy="36000000" dz="0"/>
                    <am3d:lookAt x="0" y="0" z="0"/>
                    <am3d:perspective fov="2700000"/>
                  </am3d:camera>
                  <am3d:trans>
                    <am3d:meterPerModelUnit n="82921" d="1000000"/>
                    <am3d:preTrans dx="-8408935" dy="-8408935" dz="8408935"/>
                    <am3d:scale>
                      <am3d:sx n="1000000" d="1000000"/>
                      <am3d:sy n="1000000" d="1000000"/>
                      <am3d:sz n="1000000" d="1000000"/>
                    </am3d:scale>
                    <am3d:rot/>
                    <am3d:postTrans dx="0" dy="0" dz="0"/>
                  </am3d:trans>
                  <am3d:raster rName="Office3DRenderer" rVer="16.0.8326">
                    <am3d:blip r:embed="rId11"/>
                  </am3d:raster>
                  <am3d:objViewport viewportSz="317276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0" name="3D Model 9">
                <a:extLst>
                  <a:ext uri="{FF2B5EF4-FFF2-40B4-BE49-F238E27FC236}">
                    <a16:creationId xmlns:a16="http://schemas.microsoft.com/office/drawing/2014/main" id="{D9792178-9340-2CDE-5DFE-322261037DE1}"/>
                  </a:ext>
                </a:extLst>
              </p:cNvPr>
              <p:cNvPicPr>
                <a:picLocks noGrp="1" noRot="1" noChangeAspect="1" noMove="1" noResize="1" noEditPoints="1" noAdjustHandles="1" noChangeArrowheads="1" noChangeShapeType="1" noCrop="1"/>
              </p:cNvPicPr>
              <p:nvPr/>
            </p:nvPicPr>
            <p:blipFill>
              <a:blip r:embed="rId11"/>
              <a:stretch>
                <a:fillRect/>
              </a:stretch>
            </p:blipFill>
            <p:spPr>
              <a:xfrm>
                <a:off x="7205035" y="794392"/>
                <a:ext cx="1982035" cy="1982036"/>
              </a:xfrm>
              <a:prstGeom prst="rect">
                <a:avLst/>
              </a:prstGeom>
            </p:spPr>
          </p:pic>
        </mc:Fallback>
      </mc:AlternateContent>
      <p:sp>
        <p:nvSpPr>
          <p:cNvPr id="11" name="TextBox 10">
            <a:extLst>
              <a:ext uri="{FF2B5EF4-FFF2-40B4-BE49-F238E27FC236}">
                <a16:creationId xmlns:a16="http://schemas.microsoft.com/office/drawing/2014/main" id="{6339D418-677E-55E3-7338-9850A2BFE0CB}"/>
              </a:ext>
            </a:extLst>
          </p:cNvPr>
          <p:cNvSpPr txBox="1"/>
          <p:nvPr/>
        </p:nvSpPr>
        <p:spPr>
          <a:xfrm>
            <a:off x="5733466" y="467145"/>
            <a:ext cx="524285" cy="369332"/>
          </a:xfrm>
          <a:prstGeom prst="rect">
            <a:avLst/>
          </a:prstGeom>
          <a:noFill/>
        </p:spPr>
        <p:txBody>
          <a:bodyPr wrap="square" rtlCol="0">
            <a:spAutoFit/>
          </a:bodyPr>
          <a:lstStyle/>
          <a:p>
            <a:r>
              <a:rPr lang="en-US" b="1" dirty="0">
                <a:latin typeface="Bodoni MT" panose="02070603080606020203" pitchFamily="18" charset="0"/>
              </a:rPr>
              <a:t>Po</a:t>
            </a:r>
          </a:p>
        </p:txBody>
      </p:sp>
      <p:sp>
        <p:nvSpPr>
          <p:cNvPr id="12" name="TextBox 11">
            <a:extLst>
              <a:ext uri="{FF2B5EF4-FFF2-40B4-BE49-F238E27FC236}">
                <a16:creationId xmlns:a16="http://schemas.microsoft.com/office/drawing/2014/main" id="{CBC3BF62-9275-32BD-83A8-1E0CF094C193}"/>
              </a:ext>
            </a:extLst>
          </p:cNvPr>
          <p:cNvSpPr txBox="1"/>
          <p:nvPr/>
        </p:nvSpPr>
        <p:spPr>
          <a:xfrm>
            <a:off x="7883858" y="406662"/>
            <a:ext cx="999829" cy="369332"/>
          </a:xfrm>
          <a:prstGeom prst="rect">
            <a:avLst/>
          </a:prstGeom>
          <a:noFill/>
        </p:spPr>
        <p:txBody>
          <a:bodyPr wrap="square" rtlCol="0">
            <a:spAutoFit/>
          </a:bodyPr>
          <a:lstStyle/>
          <a:p>
            <a:r>
              <a:rPr lang="en-US" b="1" dirty="0">
                <a:latin typeface="Bodoni MT" panose="02070603080606020203" pitchFamily="18" charset="0"/>
              </a:rPr>
              <a:t>NaCl</a:t>
            </a:r>
          </a:p>
        </p:txBody>
      </p:sp>
      <p:sp>
        <p:nvSpPr>
          <p:cNvPr id="13" name="TextBox 12">
            <a:extLst>
              <a:ext uri="{FF2B5EF4-FFF2-40B4-BE49-F238E27FC236}">
                <a16:creationId xmlns:a16="http://schemas.microsoft.com/office/drawing/2014/main" id="{D65BE6E8-3DF5-EBC2-3CE6-331E69AD4263}"/>
              </a:ext>
            </a:extLst>
          </p:cNvPr>
          <p:cNvSpPr txBox="1"/>
          <p:nvPr/>
        </p:nvSpPr>
        <p:spPr>
          <a:xfrm>
            <a:off x="10461311" y="282479"/>
            <a:ext cx="704721" cy="369332"/>
          </a:xfrm>
          <a:prstGeom prst="rect">
            <a:avLst/>
          </a:prstGeom>
          <a:noFill/>
        </p:spPr>
        <p:txBody>
          <a:bodyPr wrap="square" rtlCol="0">
            <a:spAutoFit/>
          </a:bodyPr>
          <a:lstStyle/>
          <a:p>
            <a:pPr algn="ctr"/>
            <a:r>
              <a:rPr lang="en-US" b="1" dirty="0">
                <a:latin typeface="Bodoni MT" panose="02070603080606020203" pitchFamily="18" charset="0"/>
              </a:rPr>
              <a:t>Al</a:t>
            </a:r>
            <a:r>
              <a:rPr lang="en-US" b="1" baseline="-25000" dirty="0">
                <a:latin typeface="Bodoni MT" panose="02070603080606020203" pitchFamily="18" charset="0"/>
              </a:rPr>
              <a:t>2</a:t>
            </a:r>
            <a:r>
              <a:rPr lang="en-US" b="1" dirty="0">
                <a:latin typeface="Bodoni MT" panose="02070603080606020203" pitchFamily="18" charset="0"/>
              </a:rPr>
              <a:t>O</a:t>
            </a:r>
            <a:r>
              <a:rPr lang="en-US" b="1" baseline="-25000" dirty="0">
                <a:latin typeface="Bodoni MT" panose="02070603080606020203" pitchFamily="18" charset="0"/>
              </a:rPr>
              <a:t>3</a:t>
            </a:r>
            <a:endParaRPr lang="en-US" b="1" dirty="0">
              <a:latin typeface="Bodoni MT" panose="02070603080606020203" pitchFamily="18" charset="0"/>
            </a:endParaRPr>
          </a:p>
        </p:txBody>
      </p:sp>
      <p:pic>
        <p:nvPicPr>
          <p:cNvPr id="6" name="Picture 5">
            <a:extLst>
              <a:ext uri="{FF2B5EF4-FFF2-40B4-BE49-F238E27FC236}">
                <a16:creationId xmlns:a16="http://schemas.microsoft.com/office/drawing/2014/main" id="{BC63F373-9429-5E5C-648B-E348D9136236}"/>
              </a:ext>
            </a:extLst>
          </p:cNvPr>
          <p:cNvPicPr>
            <a:picLocks noChangeAspect="1"/>
          </p:cNvPicPr>
          <p:nvPr/>
        </p:nvPicPr>
        <p:blipFill>
          <a:blip r:embed="rId12"/>
          <a:stretch>
            <a:fillRect/>
          </a:stretch>
        </p:blipFill>
        <p:spPr>
          <a:xfrm>
            <a:off x="5699401" y="3189882"/>
            <a:ext cx="5368741" cy="3254663"/>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1411305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 up of a wall&#10;&#10;AI-generated content may be incorrect.">
            <a:extLst>
              <a:ext uri="{FF2B5EF4-FFF2-40B4-BE49-F238E27FC236}">
                <a16:creationId xmlns:a16="http://schemas.microsoft.com/office/drawing/2014/main" id="{A53A3130-0BE5-4D2B-A78D-1E47777E2E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2524942" y="-7858942"/>
            <a:ext cx="17241882" cy="12192002"/>
          </a:xfrm>
          <a:prstGeom prst="rect">
            <a:avLst/>
          </a:prstGeom>
        </p:spPr>
      </p:pic>
      <p:sp>
        <p:nvSpPr>
          <p:cNvPr id="5" name="Rectangle 4">
            <a:extLst>
              <a:ext uri="{FF2B5EF4-FFF2-40B4-BE49-F238E27FC236}">
                <a16:creationId xmlns:a16="http://schemas.microsoft.com/office/drawing/2014/main" id="{EC54705C-E183-9975-3934-A43966B4DF64}"/>
              </a:ext>
            </a:extLst>
          </p:cNvPr>
          <p:cNvSpPr/>
          <p:nvPr/>
        </p:nvSpPr>
        <p:spPr>
          <a:xfrm>
            <a:off x="0" y="0"/>
            <a:ext cx="12192000" cy="6858000"/>
          </a:xfrm>
          <a:prstGeom prst="rect">
            <a:avLst/>
          </a:prstGeom>
          <a:solidFill>
            <a:srgbClr val="FFFFFF">
              <a:alpha val="78824"/>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2B7CD3C2-23C7-4D60-A473-F29AF763BF58}"/>
              </a:ext>
            </a:extLst>
          </p:cNvPr>
          <p:cNvSpPr txBox="1"/>
          <p:nvPr/>
        </p:nvSpPr>
        <p:spPr>
          <a:xfrm>
            <a:off x="577164" y="731805"/>
            <a:ext cx="4751296" cy="1323439"/>
          </a:xfrm>
          <a:prstGeom prst="rect">
            <a:avLst/>
          </a:prstGeom>
          <a:noFill/>
          <a:effectLst>
            <a:outerShdw blurRad="50800" dist="38100" dir="2700000" algn="tl" rotWithShape="0">
              <a:prstClr val="black">
                <a:alpha val="13000"/>
              </a:prstClr>
            </a:outerShdw>
          </a:effectLst>
        </p:spPr>
        <p:txBody>
          <a:bodyPr wrap="square" rtlCol="0">
            <a:spAutoFit/>
          </a:bodyPr>
          <a:lstStyle/>
          <a:p>
            <a:pPr algn="ctr"/>
            <a:r>
              <a:rPr lang="en-US" sz="8000" b="1" dirty="0">
                <a:blipFill>
                  <a:blip r:embed="rId3"/>
                  <a:stretch>
                    <a:fillRect/>
                  </a:stretch>
                </a:blipFill>
                <a:latin typeface="Bebas Neue" panose="020B0606020202050201" pitchFamily="34" charset="0"/>
                <a:cs typeface="Helvetica" panose="020B0604020202020204" pitchFamily="34" charset="0"/>
              </a:rPr>
              <a:t>Properties</a:t>
            </a:r>
          </a:p>
        </p:txBody>
      </p:sp>
      <p:sp>
        <p:nvSpPr>
          <p:cNvPr id="4" name="TextBox 3">
            <a:extLst>
              <a:ext uri="{FF2B5EF4-FFF2-40B4-BE49-F238E27FC236}">
                <a16:creationId xmlns:a16="http://schemas.microsoft.com/office/drawing/2014/main" id="{3045809A-45D1-E8FB-28D9-E09E58539E59}"/>
              </a:ext>
            </a:extLst>
          </p:cNvPr>
          <p:cNvSpPr txBox="1"/>
          <p:nvPr/>
        </p:nvSpPr>
        <p:spPr>
          <a:xfrm>
            <a:off x="1088445" y="1980429"/>
            <a:ext cx="6852558" cy="3793154"/>
          </a:xfrm>
          <a:prstGeom prst="rect">
            <a:avLst/>
          </a:prstGeom>
          <a:noFill/>
        </p:spPr>
        <p:txBody>
          <a:bodyPr wrap="square">
            <a:spAutoFit/>
          </a:bodyPr>
          <a:lstStyle/>
          <a:p>
            <a:pPr>
              <a:lnSpc>
                <a:spcPct val="150000"/>
              </a:lnSpc>
            </a:pPr>
            <a:r>
              <a:rPr lang="en-US" dirty="0">
                <a:latin typeface="Bodoni MT" panose="02070603080606020203" pitchFamily="18" charset="0"/>
              </a:rPr>
              <a:t>Mechanical (stiffness, elasticity, hardness)</a:t>
            </a:r>
          </a:p>
          <a:p>
            <a:pPr>
              <a:lnSpc>
                <a:spcPct val="150000"/>
              </a:lnSpc>
            </a:pPr>
            <a:r>
              <a:rPr lang="en-US" dirty="0">
                <a:latin typeface="Bodoni MT" panose="02070603080606020203" pitchFamily="18" charset="0"/>
              </a:rPr>
              <a:t>Thermal (heat capacity, thermal conductivity)</a:t>
            </a:r>
          </a:p>
          <a:p>
            <a:pPr>
              <a:lnSpc>
                <a:spcPct val="150000"/>
              </a:lnSpc>
            </a:pPr>
            <a:r>
              <a:rPr lang="en-US" dirty="0">
                <a:latin typeface="Bodoni MT" panose="02070603080606020203" pitchFamily="18" charset="0"/>
              </a:rPr>
              <a:t>Electric (</a:t>
            </a:r>
            <a:r>
              <a:rPr lang="en-US" dirty="0" err="1">
                <a:latin typeface="Bodoni MT" panose="02070603080606020203" pitchFamily="18" charset="0"/>
              </a:rPr>
              <a:t>dialectric</a:t>
            </a:r>
            <a:r>
              <a:rPr lang="en-US" dirty="0">
                <a:latin typeface="Bodoni MT" panose="02070603080606020203" pitchFamily="18" charset="0"/>
              </a:rPr>
              <a:t> constants, band gap)</a:t>
            </a:r>
          </a:p>
          <a:p>
            <a:pPr>
              <a:lnSpc>
                <a:spcPct val="150000"/>
              </a:lnSpc>
            </a:pPr>
            <a:r>
              <a:rPr lang="en-US" dirty="0">
                <a:latin typeface="Bodoni MT" panose="02070603080606020203" pitchFamily="18" charset="0"/>
              </a:rPr>
              <a:t>Optical (refraction, absorption, optical band gap)</a:t>
            </a:r>
          </a:p>
          <a:p>
            <a:pPr>
              <a:lnSpc>
                <a:spcPct val="150000"/>
              </a:lnSpc>
            </a:pPr>
            <a:r>
              <a:rPr lang="en-US" dirty="0">
                <a:latin typeface="Bodoni MT" panose="02070603080606020203" pitchFamily="18" charset="0"/>
              </a:rPr>
              <a:t>Magnetic (permeability, </a:t>
            </a:r>
            <a:r>
              <a:rPr lang="en-US" dirty="0" err="1">
                <a:latin typeface="Bodoni MT" panose="02070603080606020203" pitchFamily="18" charset="0"/>
              </a:rPr>
              <a:t>coecivity</a:t>
            </a:r>
            <a:r>
              <a:rPr lang="en-US" dirty="0">
                <a:latin typeface="Bodoni MT" panose="02070603080606020203" pitchFamily="18" charset="0"/>
              </a:rPr>
              <a:t>, hysteresis </a:t>
            </a:r>
          </a:p>
          <a:p>
            <a:pPr>
              <a:lnSpc>
                <a:spcPct val="150000"/>
              </a:lnSpc>
            </a:pPr>
            <a:r>
              <a:rPr lang="en-US" dirty="0">
                <a:latin typeface="Bodoni MT" panose="02070603080606020203" pitchFamily="18" charset="0"/>
              </a:rPr>
              <a:t>Chemical (corrosion, oxidation, reactivity, solubility)</a:t>
            </a:r>
          </a:p>
          <a:p>
            <a:pPr>
              <a:lnSpc>
                <a:spcPct val="150000"/>
              </a:lnSpc>
            </a:pPr>
            <a:r>
              <a:rPr lang="en-US" dirty="0">
                <a:latin typeface="Bodoni MT" panose="02070603080606020203" pitchFamily="18" charset="0"/>
              </a:rPr>
              <a:t>Topological (edge/surface states, transport, spin-momentum)</a:t>
            </a:r>
          </a:p>
          <a:p>
            <a:pPr>
              <a:lnSpc>
                <a:spcPct val="150000"/>
              </a:lnSpc>
            </a:pPr>
            <a:r>
              <a:rPr lang="en-US" dirty="0">
                <a:latin typeface="Bodoni MT" panose="02070603080606020203" pitchFamily="18" charset="0"/>
              </a:rPr>
              <a:t>Functional (healing, piezoelectricity, memory)</a:t>
            </a:r>
          </a:p>
          <a:p>
            <a:pPr>
              <a:lnSpc>
                <a:spcPct val="150000"/>
              </a:lnSpc>
            </a:pPr>
            <a:endParaRPr lang="en-US" dirty="0">
              <a:latin typeface="Bodoni MT" panose="02070603080606020203" pitchFamily="18" charset="0"/>
            </a:endParaRPr>
          </a:p>
        </p:txBody>
      </p:sp>
    </p:spTree>
    <p:extLst>
      <p:ext uri="{BB962C8B-B14F-4D97-AF65-F5344CB8AC3E}">
        <p14:creationId xmlns:p14="http://schemas.microsoft.com/office/powerpoint/2010/main" val="32764259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5CFEAB-C5C5-1F02-DF14-643C0C208398}"/>
            </a:ext>
          </a:extLst>
        </p:cNvPr>
        <p:cNvGrpSpPr/>
        <p:nvPr/>
      </p:nvGrpSpPr>
      <p:grpSpPr>
        <a:xfrm>
          <a:off x="0" y="0"/>
          <a:ext cx="0" cy="0"/>
          <a:chOff x="0" y="0"/>
          <a:chExt cx="0" cy="0"/>
        </a:xfrm>
      </p:grpSpPr>
      <p:pic>
        <p:nvPicPr>
          <p:cNvPr id="2" name="Picture 1" descr="A close up of a wall&#10;&#10;AI-generated content may be incorrect.">
            <a:extLst>
              <a:ext uri="{FF2B5EF4-FFF2-40B4-BE49-F238E27FC236}">
                <a16:creationId xmlns:a16="http://schemas.microsoft.com/office/drawing/2014/main" id="{86869A1A-D58E-C713-D137-0EBA6BCD6F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2524942" y="2541566"/>
            <a:ext cx="17241882" cy="12192002"/>
          </a:xfrm>
          <a:prstGeom prst="rect">
            <a:avLst/>
          </a:prstGeom>
        </p:spPr>
      </p:pic>
      <p:sp>
        <p:nvSpPr>
          <p:cNvPr id="8" name="Rectangle 7">
            <a:extLst>
              <a:ext uri="{FF2B5EF4-FFF2-40B4-BE49-F238E27FC236}">
                <a16:creationId xmlns:a16="http://schemas.microsoft.com/office/drawing/2014/main" id="{50CA8CC0-6611-A152-8DD8-61ED14D14432}"/>
              </a:ext>
            </a:extLst>
          </p:cNvPr>
          <p:cNvSpPr/>
          <p:nvPr/>
        </p:nvSpPr>
        <p:spPr>
          <a:xfrm>
            <a:off x="0" y="0"/>
            <a:ext cx="12192000" cy="6858000"/>
          </a:xfrm>
          <a:prstGeom prst="rect">
            <a:avLst/>
          </a:prstGeom>
          <a:solidFill>
            <a:srgbClr val="000000">
              <a:alpha val="8196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8D648C00-C869-FD83-67B9-CE32372D7B73}"/>
              </a:ext>
            </a:extLst>
          </p:cNvPr>
          <p:cNvSpPr txBox="1"/>
          <p:nvPr/>
        </p:nvSpPr>
        <p:spPr>
          <a:xfrm>
            <a:off x="5643275" y="2262737"/>
            <a:ext cx="7258080" cy="3970318"/>
          </a:xfrm>
          <a:prstGeom prst="rect">
            <a:avLst/>
          </a:prstGeom>
          <a:noFill/>
        </p:spPr>
        <p:txBody>
          <a:bodyPr wrap="square" rtlCol="0">
            <a:spAutoFit/>
          </a:bodyPr>
          <a:lstStyle/>
          <a:p>
            <a:pPr>
              <a:buNone/>
            </a:pPr>
            <a:r>
              <a:rPr lang="en-US" dirty="0">
                <a:solidFill>
                  <a:schemeClr val="bg1"/>
                </a:solidFill>
                <a:latin typeface="Bodoni MT" panose="02070603080606020203" pitchFamily="18" charset="0"/>
              </a:rPr>
              <a:t>u</a:t>
            </a:r>
            <a:r>
              <a:rPr lang="en-US" b="0" dirty="0">
                <a:solidFill>
                  <a:schemeClr val="bg1"/>
                </a:solidFill>
                <a:effectLst/>
                <a:latin typeface="Bodoni MT" panose="02070603080606020203" pitchFamily="18" charset="0"/>
              </a:rPr>
              <a:t>nique id of the material</a:t>
            </a:r>
          </a:p>
          <a:p>
            <a:pPr>
              <a:buNone/>
            </a:pPr>
            <a:r>
              <a:rPr lang="en-US" dirty="0">
                <a:solidFill>
                  <a:schemeClr val="bg1"/>
                </a:solidFill>
                <a:latin typeface="Bodoni MT" panose="02070603080606020203" pitchFamily="18" charset="0"/>
              </a:rPr>
              <a:t>chemical formula</a:t>
            </a:r>
          </a:p>
          <a:p>
            <a:pPr>
              <a:buNone/>
            </a:pPr>
            <a:r>
              <a:rPr lang="en-US" dirty="0">
                <a:solidFill>
                  <a:schemeClr val="bg1"/>
                </a:solidFill>
                <a:latin typeface="Bodoni MT" panose="02070603080606020203" pitchFamily="18" charset="0"/>
              </a:rPr>
              <a:t>e</a:t>
            </a:r>
            <a:r>
              <a:rPr lang="en-US" b="0" dirty="0">
                <a:solidFill>
                  <a:schemeClr val="bg1"/>
                </a:solidFill>
                <a:effectLst/>
                <a:latin typeface="Bodoni MT" panose="02070603080606020203" pitchFamily="18" charset="0"/>
              </a:rPr>
              <a:t>lements in the crystal</a:t>
            </a:r>
          </a:p>
          <a:p>
            <a:pPr>
              <a:buNone/>
            </a:pPr>
            <a:r>
              <a:rPr lang="en-US" dirty="0">
                <a:solidFill>
                  <a:schemeClr val="bg1"/>
                </a:solidFill>
                <a:latin typeface="Bodoni MT" panose="02070603080606020203" pitchFamily="18" charset="0"/>
              </a:rPr>
              <a:t>number of elements</a:t>
            </a:r>
          </a:p>
          <a:p>
            <a:pPr>
              <a:buNone/>
            </a:pPr>
            <a:r>
              <a:rPr lang="en-US" b="0" dirty="0">
                <a:solidFill>
                  <a:schemeClr val="bg1"/>
                </a:solidFill>
                <a:effectLst/>
                <a:latin typeface="Bodoni MT" panose="02070603080606020203" pitchFamily="18" charset="0"/>
              </a:rPr>
              <a:t>conductivity of material</a:t>
            </a:r>
          </a:p>
          <a:p>
            <a:pPr>
              <a:buNone/>
            </a:pPr>
            <a:r>
              <a:rPr lang="en-US" dirty="0">
                <a:solidFill>
                  <a:schemeClr val="bg1"/>
                </a:solidFill>
                <a:latin typeface="Bodoni MT" panose="02070603080606020203" pitchFamily="18" charset="0"/>
              </a:rPr>
              <a:t>mass density </a:t>
            </a:r>
          </a:p>
          <a:p>
            <a:pPr>
              <a:buNone/>
            </a:pPr>
            <a:r>
              <a:rPr lang="en-US" b="0" dirty="0">
                <a:solidFill>
                  <a:schemeClr val="bg1"/>
                </a:solidFill>
                <a:effectLst/>
                <a:latin typeface="Bodoni MT" panose="02070603080606020203" pitchFamily="18" charset="0"/>
              </a:rPr>
              <a:t>energy released/absorbed during formation</a:t>
            </a:r>
          </a:p>
          <a:p>
            <a:pPr>
              <a:buNone/>
            </a:pPr>
            <a:r>
              <a:rPr lang="en-US" dirty="0">
                <a:solidFill>
                  <a:schemeClr val="bg1"/>
                </a:solidFill>
                <a:latin typeface="Bodoni MT" panose="02070603080606020203" pitchFamily="18" charset="0"/>
              </a:rPr>
              <a:t>l</a:t>
            </a:r>
            <a:r>
              <a:rPr lang="en-US" b="0" dirty="0">
                <a:solidFill>
                  <a:schemeClr val="bg1"/>
                </a:solidFill>
                <a:effectLst/>
                <a:latin typeface="Bodoni MT" panose="02070603080606020203" pitchFamily="18" charset="0"/>
              </a:rPr>
              <a:t>owest energy above convex hull (stability of material)</a:t>
            </a:r>
          </a:p>
          <a:p>
            <a:pPr>
              <a:buNone/>
            </a:pPr>
            <a:r>
              <a:rPr lang="en-US" dirty="0">
                <a:solidFill>
                  <a:schemeClr val="bg1"/>
                </a:solidFill>
                <a:latin typeface="Bodoni MT" panose="02070603080606020203" pitchFamily="18" charset="0"/>
              </a:rPr>
              <a:t>resistivity to stress</a:t>
            </a:r>
          </a:p>
          <a:p>
            <a:pPr>
              <a:buNone/>
            </a:pPr>
            <a:r>
              <a:rPr lang="en-US" b="0" dirty="0">
                <a:solidFill>
                  <a:schemeClr val="bg1"/>
                </a:solidFill>
                <a:effectLst/>
                <a:latin typeface="Bodoni MT" panose="02070603080606020203" pitchFamily="18" charset="0"/>
              </a:rPr>
              <a:t>resistivity to shear</a:t>
            </a:r>
          </a:p>
          <a:p>
            <a:pPr>
              <a:buNone/>
            </a:pPr>
            <a:r>
              <a:rPr lang="en-US" dirty="0">
                <a:solidFill>
                  <a:schemeClr val="bg1"/>
                </a:solidFill>
                <a:latin typeface="Bodoni MT" panose="02070603080606020203" pitchFamily="18" charset="0"/>
              </a:rPr>
              <a:t>volume</a:t>
            </a:r>
          </a:p>
          <a:p>
            <a:pPr>
              <a:buNone/>
            </a:pPr>
            <a:r>
              <a:rPr lang="en-US" b="0" dirty="0">
                <a:solidFill>
                  <a:schemeClr val="bg1"/>
                </a:solidFill>
                <a:effectLst/>
                <a:latin typeface="Bodoni MT" panose="02070603080606020203" pitchFamily="18" charset="0"/>
              </a:rPr>
              <a:t># of atomic sites</a:t>
            </a:r>
          </a:p>
          <a:p>
            <a:pPr>
              <a:buNone/>
            </a:pPr>
            <a:r>
              <a:rPr lang="en-US" dirty="0">
                <a:solidFill>
                  <a:schemeClr val="bg1"/>
                </a:solidFill>
                <a:latin typeface="Bodoni MT" panose="02070603080606020203" pitchFamily="18" charset="0"/>
              </a:rPr>
              <a:t>total magnetization</a:t>
            </a:r>
          </a:p>
          <a:p>
            <a:pPr>
              <a:buNone/>
            </a:pPr>
            <a:r>
              <a:rPr lang="en-US" dirty="0">
                <a:solidFill>
                  <a:schemeClr val="bg1"/>
                </a:solidFill>
                <a:latin typeface="Bodoni MT" panose="02070603080606020203" pitchFamily="18" charset="0"/>
              </a:rPr>
              <a:t>l</a:t>
            </a:r>
            <a:r>
              <a:rPr lang="en-US" b="0" dirty="0">
                <a:solidFill>
                  <a:schemeClr val="bg1"/>
                </a:solidFill>
                <a:effectLst/>
                <a:latin typeface="Bodoni MT" panose="02070603080606020203" pitchFamily="18" charset="0"/>
              </a:rPr>
              <a:t>attice constants</a:t>
            </a:r>
          </a:p>
        </p:txBody>
      </p:sp>
      <p:sp>
        <p:nvSpPr>
          <p:cNvPr id="5" name="TextBox 4">
            <a:extLst>
              <a:ext uri="{FF2B5EF4-FFF2-40B4-BE49-F238E27FC236}">
                <a16:creationId xmlns:a16="http://schemas.microsoft.com/office/drawing/2014/main" id="{1AFB385C-126F-E046-C078-3581FD458EED}"/>
              </a:ext>
            </a:extLst>
          </p:cNvPr>
          <p:cNvSpPr txBox="1"/>
          <p:nvPr/>
        </p:nvSpPr>
        <p:spPr>
          <a:xfrm>
            <a:off x="4362575" y="1782241"/>
            <a:ext cx="4613856" cy="861774"/>
          </a:xfrm>
          <a:prstGeom prst="rect">
            <a:avLst/>
          </a:prstGeom>
          <a:noFill/>
        </p:spPr>
        <p:txBody>
          <a:bodyPr wrap="square" rtlCol="0">
            <a:spAutoFit/>
          </a:bodyPr>
          <a:lstStyle/>
          <a:p>
            <a:r>
              <a:rPr lang="en-US" sz="2500" dirty="0">
                <a:solidFill>
                  <a:schemeClr val="bg1"/>
                </a:solidFill>
                <a:latin typeface="Bodoni MT" panose="02070603080606020203" pitchFamily="18" charset="0"/>
              </a:rPr>
              <a:t>Materials Project Database</a:t>
            </a:r>
          </a:p>
          <a:p>
            <a:endParaRPr lang="en-US" sz="2500" dirty="0">
              <a:solidFill>
                <a:schemeClr val="bg1"/>
              </a:solidFill>
              <a:latin typeface="Bodoni MT" panose="02070603080606020203" pitchFamily="18" charset="0"/>
            </a:endParaRPr>
          </a:p>
        </p:txBody>
      </p:sp>
      <p:sp>
        <p:nvSpPr>
          <p:cNvPr id="6" name="TextBox 5">
            <a:extLst>
              <a:ext uri="{FF2B5EF4-FFF2-40B4-BE49-F238E27FC236}">
                <a16:creationId xmlns:a16="http://schemas.microsoft.com/office/drawing/2014/main" id="{F58C1459-D5EF-E146-B2A2-CD51CBAF7653}"/>
              </a:ext>
            </a:extLst>
          </p:cNvPr>
          <p:cNvSpPr txBox="1"/>
          <p:nvPr/>
        </p:nvSpPr>
        <p:spPr>
          <a:xfrm>
            <a:off x="1921506" y="2262737"/>
            <a:ext cx="3721768" cy="3970318"/>
          </a:xfrm>
          <a:prstGeom prst="rect">
            <a:avLst/>
          </a:prstGeom>
          <a:noFill/>
        </p:spPr>
        <p:txBody>
          <a:bodyPr wrap="square" rtlCol="0">
            <a:spAutoFit/>
          </a:bodyPr>
          <a:lstStyle/>
          <a:p>
            <a:pPr algn="r">
              <a:buNone/>
            </a:pPr>
            <a:r>
              <a:rPr lang="en-US" b="0" dirty="0" err="1">
                <a:solidFill>
                  <a:schemeClr val="bg1"/>
                </a:solidFill>
                <a:effectLst/>
                <a:latin typeface="Bodoni MT" panose="02070603080606020203" pitchFamily="18" charset="0"/>
              </a:rPr>
              <a:t>material_id</a:t>
            </a:r>
            <a:endParaRPr lang="en-US" b="0" dirty="0">
              <a:solidFill>
                <a:schemeClr val="bg1"/>
              </a:solidFill>
              <a:effectLst/>
              <a:latin typeface="Bodoni MT" panose="02070603080606020203" pitchFamily="18" charset="0"/>
            </a:endParaRPr>
          </a:p>
          <a:p>
            <a:pPr algn="r">
              <a:buNone/>
            </a:pPr>
            <a:r>
              <a:rPr lang="en-US" b="0" dirty="0" err="1">
                <a:solidFill>
                  <a:schemeClr val="bg1"/>
                </a:solidFill>
                <a:effectLst/>
                <a:latin typeface="Bodoni MT" panose="02070603080606020203" pitchFamily="18" charset="0"/>
              </a:rPr>
              <a:t>formula_pretty</a:t>
            </a:r>
            <a:endParaRPr lang="en-US" b="0" dirty="0">
              <a:solidFill>
                <a:schemeClr val="bg1"/>
              </a:solidFill>
              <a:effectLst/>
              <a:latin typeface="Bodoni MT" panose="02070603080606020203" pitchFamily="18" charset="0"/>
            </a:endParaRPr>
          </a:p>
          <a:p>
            <a:pPr algn="r">
              <a:buNone/>
            </a:pPr>
            <a:r>
              <a:rPr lang="en-US" b="0" dirty="0">
                <a:solidFill>
                  <a:schemeClr val="bg1"/>
                </a:solidFill>
                <a:effectLst/>
                <a:latin typeface="Bodoni MT" panose="02070603080606020203" pitchFamily="18" charset="0"/>
              </a:rPr>
              <a:t>elements</a:t>
            </a:r>
          </a:p>
          <a:p>
            <a:pPr algn="r">
              <a:buNone/>
            </a:pPr>
            <a:r>
              <a:rPr lang="en-US" b="0" dirty="0" err="1">
                <a:solidFill>
                  <a:schemeClr val="bg1"/>
                </a:solidFill>
                <a:effectLst/>
                <a:latin typeface="Bodoni MT" panose="02070603080606020203" pitchFamily="18" charset="0"/>
              </a:rPr>
              <a:t>nelements</a:t>
            </a:r>
            <a:endParaRPr lang="en-US" b="0" dirty="0">
              <a:solidFill>
                <a:schemeClr val="bg1"/>
              </a:solidFill>
              <a:effectLst/>
              <a:latin typeface="Bodoni MT" panose="02070603080606020203" pitchFamily="18" charset="0"/>
            </a:endParaRPr>
          </a:p>
          <a:p>
            <a:pPr algn="r">
              <a:buNone/>
            </a:pPr>
            <a:r>
              <a:rPr lang="en-US" b="0" dirty="0" err="1">
                <a:solidFill>
                  <a:schemeClr val="bg1"/>
                </a:solidFill>
                <a:effectLst/>
                <a:latin typeface="Bodoni MT" panose="02070603080606020203" pitchFamily="18" charset="0"/>
              </a:rPr>
              <a:t>band_gap</a:t>
            </a:r>
            <a:endParaRPr lang="en-US" b="0" dirty="0">
              <a:solidFill>
                <a:schemeClr val="bg1"/>
              </a:solidFill>
              <a:effectLst/>
              <a:latin typeface="Bodoni MT" panose="02070603080606020203" pitchFamily="18" charset="0"/>
            </a:endParaRPr>
          </a:p>
          <a:p>
            <a:pPr algn="r">
              <a:buNone/>
            </a:pPr>
            <a:r>
              <a:rPr lang="en-US" b="0" dirty="0">
                <a:solidFill>
                  <a:schemeClr val="bg1"/>
                </a:solidFill>
                <a:effectLst/>
                <a:latin typeface="Bodoni MT" panose="02070603080606020203" pitchFamily="18" charset="0"/>
              </a:rPr>
              <a:t>density</a:t>
            </a:r>
          </a:p>
          <a:p>
            <a:pPr algn="r">
              <a:buNone/>
            </a:pPr>
            <a:r>
              <a:rPr lang="en-US" b="0" dirty="0" err="1">
                <a:solidFill>
                  <a:schemeClr val="bg1"/>
                </a:solidFill>
                <a:effectLst/>
                <a:latin typeface="Bodoni MT" panose="02070603080606020203" pitchFamily="18" charset="0"/>
              </a:rPr>
              <a:t>formation_energy_per_atom</a:t>
            </a:r>
            <a:endParaRPr lang="en-US" b="0" dirty="0">
              <a:solidFill>
                <a:schemeClr val="bg1"/>
              </a:solidFill>
              <a:effectLst/>
              <a:latin typeface="Bodoni MT" panose="02070603080606020203" pitchFamily="18" charset="0"/>
            </a:endParaRPr>
          </a:p>
          <a:p>
            <a:pPr algn="r">
              <a:buNone/>
            </a:pPr>
            <a:r>
              <a:rPr lang="en-US" b="0" dirty="0" err="1">
                <a:solidFill>
                  <a:schemeClr val="bg1"/>
                </a:solidFill>
                <a:effectLst/>
                <a:latin typeface="Bodoni MT" panose="02070603080606020203" pitchFamily="18" charset="0"/>
              </a:rPr>
              <a:t>energy_above_hull</a:t>
            </a:r>
            <a:endParaRPr lang="en-US" dirty="0">
              <a:solidFill>
                <a:schemeClr val="bg1"/>
              </a:solidFill>
              <a:latin typeface="Bodoni MT" panose="02070603080606020203" pitchFamily="18" charset="0"/>
            </a:endParaRPr>
          </a:p>
          <a:p>
            <a:pPr algn="r">
              <a:buNone/>
            </a:pPr>
            <a:r>
              <a:rPr lang="en-US" b="0" dirty="0" err="1">
                <a:solidFill>
                  <a:schemeClr val="bg1"/>
                </a:solidFill>
                <a:effectLst/>
                <a:latin typeface="Bodoni MT" panose="02070603080606020203" pitchFamily="18" charset="0"/>
              </a:rPr>
              <a:t>bulk_modulus</a:t>
            </a:r>
            <a:endParaRPr lang="en-US" b="0" dirty="0">
              <a:solidFill>
                <a:schemeClr val="bg1"/>
              </a:solidFill>
              <a:effectLst/>
              <a:latin typeface="Bodoni MT" panose="02070603080606020203" pitchFamily="18" charset="0"/>
            </a:endParaRPr>
          </a:p>
          <a:p>
            <a:pPr algn="r">
              <a:buNone/>
            </a:pPr>
            <a:r>
              <a:rPr lang="en-US" b="0" dirty="0" err="1">
                <a:solidFill>
                  <a:schemeClr val="bg1"/>
                </a:solidFill>
                <a:effectLst/>
                <a:latin typeface="Bodoni MT" panose="02070603080606020203" pitchFamily="18" charset="0"/>
              </a:rPr>
              <a:t>shear_modulus</a:t>
            </a:r>
            <a:endParaRPr lang="en-US" b="0" dirty="0">
              <a:solidFill>
                <a:schemeClr val="bg1"/>
              </a:solidFill>
              <a:effectLst/>
              <a:latin typeface="Bodoni MT" panose="02070603080606020203" pitchFamily="18" charset="0"/>
            </a:endParaRPr>
          </a:p>
          <a:p>
            <a:pPr algn="r">
              <a:buNone/>
            </a:pPr>
            <a:r>
              <a:rPr lang="en-US" b="0" dirty="0">
                <a:solidFill>
                  <a:schemeClr val="bg1"/>
                </a:solidFill>
                <a:effectLst/>
                <a:latin typeface="Bodoni MT" panose="02070603080606020203" pitchFamily="18" charset="0"/>
              </a:rPr>
              <a:t>volume</a:t>
            </a:r>
          </a:p>
          <a:p>
            <a:pPr algn="r">
              <a:buNone/>
            </a:pPr>
            <a:r>
              <a:rPr lang="en-US" b="0" dirty="0" err="1">
                <a:solidFill>
                  <a:schemeClr val="bg1"/>
                </a:solidFill>
                <a:effectLst/>
                <a:latin typeface="Bodoni MT" panose="02070603080606020203" pitchFamily="18" charset="0"/>
              </a:rPr>
              <a:t>nsites</a:t>
            </a:r>
            <a:endParaRPr lang="en-US" b="0" dirty="0">
              <a:solidFill>
                <a:schemeClr val="bg1"/>
              </a:solidFill>
              <a:effectLst/>
              <a:latin typeface="Bodoni MT" panose="02070603080606020203" pitchFamily="18" charset="0"/>
            </a:endParaRPr>
          </a:p>
          <a:p>
            <a:pPr algn="r">
              <a:buNone/>
            </a:pPr>
            <a:r>
              <a:rPr lang="en-US" b="0" dirty="0" err="1">
                <a:solidFill>
                  <a:schemeClr val="bg1"/>
                </a:solidFill>
                <a:effectLst/>
                <a:latin typeface="Bodoni MT" panose="02070603080606020203" pitchFamily="18" charset="0"/>
              </a:rPr>
              <a:t>total_magnetization</a:t>
            </a:r>
            <a:endParaRPr lang="en-US" b="0" dirty="0">
              <a:solidFill>
                <a:schemeClr val="bg1"/>
              </a:solidFill>
              <a:effectLst/>
              <a:latin typeface="Bodoni MT" panose="02070603080606020203" pitchFamily="18" charset="0"/>
            </a:endParaRPr>
          </a:p>
          <a:p>
            <a:pPr algn="r"/>
            <a:r>
              <a:rPr lang="en-US" b="0" dirty="0">
                <a:solidFill>
                  <a:schemeClr val="bg1"/>
                </a:solidFill>
                <a:effectLst/>
                <a:latin typeface="Bodoni MT" panose="02070603080606020203" pitchFamily="18" charset="0"/>
              </a:rPr>
              <a:t>structure</a:t>
            </a:r>
          </a:p>
        </p:txBody>
      </p:sp>
      <p:sp>
        <p:nvSpPr>
          <p:cNvPr id="7" name="TextBox 6">
            <a:extLst>
              <a:ext uri="{FF2B5EF4-FFF2-40B4-BE49-F238E27FC236}">
                <a16:creationId xmlns:a16="http://schemas.microsoft.com/office/drawing/2014/main" id="{5C0E23AC-8D13-3E56-DF17-C66F5781F1BF}"/>
              </a:ext>
            </a:extLst>
          </p:cNvPr>
          <p:cNvSpPr txBox="1"/>
          <p:nvPr/>
        </p:nvSpPr>
        <p:spPr>
          <a:xfrm>
            <a:off x="3571012" y="633122"/>
            <a:ext cx="5260694" cy="1477328"/>
          </a:xfrm>
          <a:prstGeom prst="rect">
            <a:avLst/>
          </a:prstGeom>
          <a:noFill/>
          <a:effectLst>
            <a:outerShdw blurRad="50800" dist="38100" dir="2700000" algn="tl" rotWithShape="0">
              <a:prstClr val="black">
                <a:alpha val="13000"/>
              </a:prstClr>
            </a:outerShdw>
          </a:effectLst>
        </p:spPr>
        <p:txBody>
          <a:bodyPr wrap="square" rtlCol="0">
            <a:spAutoFit/>
          </a:bodyPr>
          <a:lstStyle/>
          <a:p>
            <a:pPr algn="ctr"/>
            <a:r>
              <a:rPr lang="en-US" sz="9000" b="1" dirty="0">
                <a:blipFill>
                  <a:blip r:embed="rId3"/>
                  <a:stretch>
                    <a:fillRect/>
                  </a:stretch>
                </a:blipFill>
                <a:latin typeface="Bebas Neue" panose="020B0606020202050201" pitchFamily="34" charset="0"/>
                <a:cs typeface="Helvetica" panose="020B0604020202020204" pitchFamily="34" charset="0"/>
              </a:rPr>
              <a:t>Database</a:t>
            </a:r>
          </a:p>
        </p:txBody>
      </p:sp>
    </p:spTree>
    <p:extLst>
      <p:ext uri="{BB962C8B-B14F-4D97-AF65-F5344CB8AC3E}">
        <p14:creationId xmlns:p14="http://schemas.microsoft.com/office/powerpoint/2010/main" val="975394008"/>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 up of a wall&#10;&#10;AI-generated content may be incorrect.">
            <a:extLst>
              <a:ext uri="{FF2B5EF4-FFF2-40B4-BE49-F238E27FC236}">
                <a16:creationId xmlns:a16="http://schemas.microsoft.com/office/drawing/2014/main" id="{4FEB48F9-17E9-E0CB-CBD4-A7805F5D0F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2524942" y="2541566"/>
            <a:ext cx="17241882" cy="12192002"/>
          </a:xfrm>
          <a:prstGeom prst="rect">
            <a:avLst/>
          </a:prstGeom>
        </p:spPr>
      </p:pic>
      <p:sp>
        <p:nvSpPr>
          <p:cNvPr id="4" name="Rectangle 3">
            <a:extLst>
              <a:ext uri="{FF2B5EF4-FFF2-40B4-BE49-F238E27FC236}">
                <a16:creationId xmlns:a16="http://schemas.microsoft.com/office/drawing/2014/main" id="{1BB24B8D-A208-69E2-541F-FE90AF24339C}"/>
              </a:ext>
            </a:extLst>
          </p:cNvPr>
          <p:cNvSpPr/>
          <p:nvPr/>
        </p:nvSpPr>
        <p:spPr>
          <a:xfrm>
            <a:off x="0" y="0"/>
            <a:ext cx="12192000" cy="6858000"/>
          </a:xfrm>
          <a:prstGeom prst="rect">
            <a:avLst/>
          </a:prstGeom>
          <a:solidFill>
            <a:srgbClr val="000000">
              <a:alpha val="8196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E10AB462-3D5D-137E-F641-008C6165F643}"/>
              </a:ext>
            </a:extLst>
          </p:cNvPr>
          <p:cNvSpPr txBox="1"/>
          <p:nvPr/>
        </p:nvSpPr>
        <p:spPr>
          <a:xfrm>
            <a:off x="7714345" y="2537586"/>
            <a:ext cx="3516086" cy="2131161"/>
          </a:xfrm>
          <a:prstGeom prst="rect">
            <a:avLst/>
          </a:prstGeom>
          <a:noFill/>
        </p:spPr>
        <p:txBody>
          <a:bodyPr wrap="square" rtlCol="0">
            <a:spAutoFit/>
          </a:bodyPr>
          <a:lstStyle/>
          <a:p>
            <a:pPr rtl="0" fontAlgn="base">
              <a:lnSpc>
                <a:spcPct val="150000"/>
              </a:lnSpc>
            </a:pPr>
            <a:r>
              <a:rPr lang="en-US" b="0" i="0" u="none" strike="noStrike" dirty="0">
                <a:solidFill>
                  <a:schemeClr val="bg1"/>
                </a:solidFill>
                <a:effectLst/>
                <a:latin typeface="Bodoni MT" panose="02070603080606020203" pitchFamily="18" charset="0"/>
              </a:rPr>
              <a:t>Data cleaning</a:t>
            </a:r>
          </a:p>
          <a:p>
            <a:pPr rtl="0" fontAlgn="base">
              <a:lnSpc>
                <a:spcPct val="150000"/>
              </a:lnSpc>
            </a:pPr>
            <a:r>
              <a:rPr lang="en-US" b="0" i="0" u="none" strike="noStrike" dirty="0">
                <a:solidFill>
                  <a:schemeClr val="bg1"/>
                </a:solidFill>
                <a:effectLst/>
                <a:latin typeface="Bodoni MT" panose="02070603080606020203" pitchFamily="18" charset="0"/>
              </a:rPr>
              <a:t>Train/Test </a:t>
            </a:r>
            <a:r>
              <a:rPr lang="en-US" dirty="0">
                <a:solidFill>
                  <a:schemeClr val="bg1"/>
                </a:solidFill>
                <a:latin typeface="Bodoni MT" panose="02070603080606020203" pitchFamily="18" charset="0"/>
              </a:rPr>
              <a:t>S</a:t>
            </a:r>
            <a:r>
              <a:rPr lang="en-US" b="0" i="0" u="none" strike="noStrike" dirty="0">
                <a:solidFill>
                  <a:schemeClr val="bg1"/>
                </a:solidFill>
                <a:effectLst/>
                <a:latin typeface="Bodoni MT" panose="02070603080606020203" pitchFamily="18" charset="0"/>
              </a:rPr>
              <a:t>plit</a:t>
            </a:r>
          </a:p>
          <a:p>
            <a:pPr rtl="0" fontAlgn="base">
              <a:lnSpc>
                <a:spcPct val="150000"/>
              </a:lnSpc>
            </a:pPr>
            <a:r>
              <a:rPr lang="en-US" b="0" i="0" u="none" strike="noStrike" dirty="0">
                <a:solidFill>
                  <a:schemeClr val="bg1"/>
                </a:solidFill>
                <a:effectLst/>
                <a:latin typeface="Bodoni MT" panose="02070603080606020203" pitchFamily="18" charset="0"/>
              </a:rPr>
              <a:t>Removed outliers</a:t>
            </a:r>
          </a:p>
          <a:p>
            <a:pPr rtl="0" fontAlgn="base">
              <a:lnSpc>
                <a:spcPct val="150000"/>
              </a:lnSpc>
            </a:pPr>
            <a:r>
              <a:rPr lang="en-US" dirty="0">
                <a:solidFill>
                  <a:schemeClr val="bg1"/>
                </a:solidFill>
                <a:latin typeface="Bodoni MT" panose="02070603080606020203" pitchFamily="18" charset="0"/>
              </a:rPr>
              <a:t>Scaled and Standardized</a:t>
            </a:r>
          </a:p>
          <a:p>
            <a:pPr rtl="0" fontAlgn="base">
              <a:lnSpc>
                <a:spcPct val="150000"/>
              </a:lnSpc>
            </a:pPr>
            <a:r>
              <a:rPr lang="en-US" b="0" i="0" u="none" strike="noStrike" dirty="0">
                <a:solidFill>
                  <a:schemeClr val="bg1"/>
                </a:solidFill>
                <a:effectLst/>
                <a:latin typeface="Bodoni MT" panose="02070603080606020203" pitchFamily="18" charset="0"/>
              </a:rPr>
              <a:t>Principal Component Analysis</a:t>
            </a:r>
            <a:endParaRPr lang="en-US" dirty="0">
              <a:solidFill>
                <a:schemeClr val="bg1"/>
              </a:solidFill>
              <a:latin typeface="Bodoni MT" panose="02070603080606020203" pitchFamily="18" charset="0"/>
            </a:endParaRPr>
          </a:p>
        </p:txBody>
      </p:sp>
      <p:sp>
        <p:nvSpPr>
          <p:cNvPr id="2" name="TextBox 1">
            <a:extLst>
              <a:ext uri="{FF2B5EF4-FFF2-40B4-BE49-F238E27FC236}">
                <a16:creationId xmlns:a16="http://schemas.microsoft.com/office/drawing/2014/main" id="{82718096-03DD-A1F6-D082-90FD8A3E9AEE}"/>
              </a:ext>
            </a:extLst>
          </p:cNvPr>
          <p:cNvSpPr txBox="1"/>
          <p:nvPr/>
        </p:nvSpPr>
        <p:spPr>
          <a:xfrm>
            <a:off x="7417536" y="1741296"/>
            <a:ext cx="4403503" cy="1015663"/>
          </a:xfrm>
          <a:prstGeom prst="rect">
            <a:avLst/>
          </a:prstGeom>
          <a:noFill/>
          <a:effectLst>
            <a:outerShdw blurRad="50800" dist="38100" dir="2700000" algn="tl" rotWithShape="0">
              <a:prstClr val="black">
                <a:alpha val="13000"/>
              </a:prstClr>
            </a:outerShdw>
          </a:effectLst>
        </p:spPr>
        <p:txBody>
          <a:bodyPr wrap="square" rtlCol="0">
            <a:spAutoFit/>
          </a:bodyPr>
          <a:lstStyle/>
          <a:p>
            <a:pPr algn="ctr"/>
            <a:r>
              <a:rPr lang="en-US" sz="6000" b="1" dirty="0">
                <a:blipFill>
                  <a:blip r:embed="rId4"/>
                  <a:stretch>
                    <a:fillRect/>
                  </a:stretch>
                </a:blipFill>
                <a:latin typeface="Bebas Neue" panose="020B0606020202050201" pitchFamily="34" charset="0"/>
                <a:cs typeface="Helvetica" panose="020B0604020202020204" pitchFamily="34" charset="0"/>
              </a:rPr>
              <a:t>PREPROCESSING</a:t>
            </a:r>
          </a:p>
        </p:txBody>
      </p:sp>
      <p:pic>
        <p:nvPicPr>
          <p:cNvPr id="7" name="Picture 6">
            <a:extLst>
              <a:ext uri="{FF2B5EF4-FFF2-40B4-BE49-F238E27FC236}">
                <a16:creationId xmlns:a16="http://schemas.microsoft.com/office/drawing/2014/main" id="{14F7CEE5-5657-ED8E-E077-85E7E92C3AED}"/>
              </a:ext>
            </a:extLst>
          </p:cNvPr>
          <p:cNvPicPr>
            <a:picLocks noChangeAspect="1"/>
          </p:cNvPicPr>
          <p:nvPr/>
        </p:nvPicPr>
        <p:blipFill>
          <a:blip r:embed="rId5"/>
          <a:stretch>
            <a:fillRect/>
          </a:stretch>
        </p:blipFill>
        <p:spPr>
          <a:xfrm>
            <a:off x="858854" y="1312444"/>
            <a:ext cx="6623929" cy="3930478"/>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13221863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28DA6E-ED33-7056-3EF2-BB7E5F701E13}"/>
            </a:ext>
          </a:extLst>
        </p:cNvPr>
        <p:cNvGrpSpPr/>
        <p:nvPr/>
      </p:nvGrpSpPr>
      <p:grpSpPr>
        <a:xfrm>
          <a:off x="0" y="0"/>
          <a:ext cx="0" cy="0"/>
          <a:chOff x="0" y="0"/>
          <a:chExt cx="0" cy="0"/>
        </a:xfrm>
      </p:grpSpPr>
      <p:pic>
        <p:nvPicPr>
          <p:cNvPr id="2" name="Picture 1" descr="A close up of a wall&#10;&#10;AI-generated content may be incorrect.">
            <a:extLst>
              <a:ext uri="{FF2B5EF4-FFF2-40B4-BE49-F238E27FC236}">
                <a16:creationId xmlns:a16="http://schemas.microsoft.com/office/drawing/2014/main" id="{4A84526A-0F61-CC8F-33DC-1CB1EA2D25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2524940" y="-549111"/>
            <a:ext cx="17241882" cy="12192002"/>
          </a:xfrm>
          <a:prstGeom prst="rect">
            <a:avLst/>
          </a:prstGeom>
        </p:spPr>
      </p:pic>
      <p:sp>
        <p:nvSpPr>
          <p:cNvPr id="3" name="Rectangle 2">
            <a:extLst>
              <a:ext uri="{FF2B5EF4-FFF2-40B4-BE49-F238E27FC236}">
                <a16:creationId xmlns:a16="http://schemas.microsoft.com/office/drawing/2014/main" id="{A7F9C1C2-DEA0-B019-1FFF-3768BF61DED5}"/>
              </a:ext>
            </a:extLst>
          </p:cNvPr>
          <p:cNvSpPr/>
          <p:nvPr/>
        </p:nvSpPr>
        <p:spPr>
          <a:xfrm>
            <a:off x="0" y="0"/>
            <a:ext cx="12192000" cy="6858000"/>
          </a:xfrm>
          <a:prstGeom prst="rect">
            <a:avLst/>
          </a:prstGeom>
          <a:solidFill>
            <a:srgbClr val="000000">
              <a:alpha val="8196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757CCF4B-6F66-F0AB-6E14-FDFC758EF420}"/>
              </a:ext>
            </a:extLst>
          </p:cNvPr>
          <p:cNvSpPr txBox="1"/>
          <p:nvPr/>
        </p:nvSpPr>
        <p:spPr>
          <a:xfrm>
            <a:off x="1151095" y="1078359"/>
            <a:ext cx="10983886" cy="4468531"/>
          </a:xfrm>
          <a:prstGeom prst="rect">
            <a:avLst/>
          </a:prstGeom>
          <a:noFill/>
        </p:spPr>
        <p:txBody>
          <a:bodyPr wrap="square" rtlCol="0">
            <a:spAutoFit/>
          </a:bodyPr>
          <a:lstStyle/>
          <a:p>
            <a:pPr lvl="1" rtl="0" fontAlgn="base">
              <a:lnSpc>
                <a:spcPct val="150000"/>
              </a:lnSpc>
            </a:pPr>
            <a:r>
              <a:rPr lang="en-US" sz="6500" b="1" i="0" u="none" strike="noStrike" dirty="0">
                <a:blipFill>
                  <a:blip r:embed="rId3"/>
                  <a:stretch>
                    <a:fillRect/>
                  </a:stretch>
                </a:blipFill>
                <a:effectLst/>
                <a:latin typeface="Bebas Neue" panose="020B0606020202050201" pitchFamily="34" charset="0"/>
              </a:rPr>
              <a:t>Linear (Elastic Net Regression)</a:t>
            </a:r>
          </a:p>
          <a:p>
            <a:pPr lvl="1" rtl="0" fontAlgn="base">
              <a:lnSpc>
                <a:spcPct val="150000"/>
              </a:lnSpc>
            </a:pPr>
            <a:r>
              <a:rPr lang="en-US" sz="6500" b="1" i="0" u="none" strike="noStrike" dirty="0">
                <a:blipFill>
                  <a:blip r:embed="rId3"/>
                  <a:stretch>
                    <a:fillRect/>
                  </a:stretch>
                </a:blipFill>
                <a:effectLst/>
                <a:latin typeface="Bebas Neue" panose="020B0606020202050201" pitchFamily="34" charset="0"/>
              </a:rPr>
              <a:t>Polynomial (Elastic Net Regression)</a:t>
            </a:r>
          </a:p>
          <a:p>
            <a:pPr lvl="1" rtl="0" fontAlgn="base">
              <a:lnSpc>
                <a:spcPct val="150000"/>
              </a:lnSpc>
            </a:pPr>
            <a:r>
              <a:rPr lang="en-US" sz="6500" b="1" i="0" u="none" strike="noStrike" dirty="0" err="1">
                <a:blipFill>
                  <a:blip r:embed="rId3"/>
                  <a:stretch>
                    <a:fillRect/>
                  </a:stretch>
                </a:blipFill>
                <a:effectLst/>
                <a:latin typeface="Bebas Neue" panose="020B0606020202050201" pitchFamily="34" charset="0"/>
              </a:rPr>
              <a:t>XGBRegressor</a:t>
            </a:r>
            <a:r>
              <a:rPr lang="en-US" sz="6500" b="1" dirty="0">
                <a:blipFill>
                  <a:blip r:embed="rId3"/>
                  <a:stretch>
                    <a:fillRect/>
                  </a:stretch>
                </a:blipFill>
                <a:latin typeface="Bebas Neue" panose="020B0606020202050201" pitchFamily="34" charset="0"/>
              </a:rPr>
              <a:t>/</a:t>
            </a:r>
            <a:r>
              <a:rPr lang="en-US" sz="6500" b="1" dirty="0" err="1">
                <a:blipFill>
                  <a:blip r:embed="rId3"/>
                  <a:stretch>
                    <a:fillRect/>
                  </a:stretch>
                </a:blipFill>
                <a:latin typeface="Bebas Neue" panose="020B0606020202050201" pitchFamily="34" charset="0"/>
              </a:rPr>
              <a:t>XGBClassifier</a:t>
            </a:r>
            <a:endParaRPr lang="en-US" sz="6500" b="1" i="0" u="none" strike="noStrike" dirty="0">
              <a:blipFill>
                <a:blip r:embed="rId3"/>
                <a:stretch>
                  <a:fillRect/>
                </a:stretch>
              </a:blipFill>
              <a:effectLst/>
              <a:latin typeface="Bebas Neue" panose="020B0606020202050201" pitchFamily="34" charset="0"/>
            </a:endParaRPr>
          </a:p>
        </p:txBody>
      </p:sp>
      <p:sp>
        <p:nvSpPr>
          <p:cNvPr id="5" name="TextBox 4">
            <a:extLst>
              <a:ext uri="{FF2B5EF4-FFF2-40B4-BE49-F238E27FC236}">
                <a16:creationId xmlns:a16="http://schemas.microsoft.com/office/drawing/2014/main" id="{1BF3BD90-360B-5926-F6E8-D5561D83E1CE}"/>
              </a:ext>
            </a:extLst>
          </p:cNvPr>
          <p:cNvSpPr txBox="1"/>
          <p:nvPr/>
        </p:nvSpPr>
        <p:spPr>
          <a:xfrm>
            <a:off x="-703153" y="1479558"/>
            <a:ext cx="3309488" cy="3939540"/>
          </a:xfrm>
          <a:prstGeom prst="rect">
            <a:avLst/>
          </a:prstGeom>
          <a:noFill/>
          <a:effectLst>
            <a:outerShdw blurRad="50800" dist="38100" dir="2700000" algn="tl" rotWithShape="0">
              <a:prstClr val="black">
                <a:alpha val="13000"/>
              </a:prstClr>
            </a:outerShdw>
          </a:effectLst>
        </p:spPr>
        <p:txBody>
          <a:bodyPr wrap="square" rtlCol="0">
            <a:spAutoFit/>
          </a:bodyPr>
          <a:lstStyle/>
          <a:p>
            <a:pPr algn="ctr"/>
            <a:r>
              <a:rPr lang="en-US" sz="5000" dirty="0">
                <a:blipFill>
                  <a:blip r:embed="rId3"/>
                  <a:stretch>
                    <a:fillRect/>
                  </a:stretch>
                </a:blipFill>
                <a:latin typeface="Bebas Neue" panose="020B0606020202050201" pitchFamily="34" charset="0"/>
                <a:cs typeface="Helvetica" panose="020B0604020202020204" pitchFamily="34" charset="0"/>
              </a:rPr>
              <a:t>M</a:t>
            </a:r>
          </a:p>
          <a:p>
            <a:pPr algn="ctr"/>
            <a:r>
              <a:rPr lang="en-US" sz="5000" dirty="0">
                <a:blipFill>
                  <a:blip r:embed="rId3"/>
                  <a:stretch>
                    <a:fillRect/>
                  </a:stretch>
                </a:blipFill>
                <a:latin typeface="Bebas Neue" panose="020B0606020202050201" pitchFamily="34" charset="0"/>
                <a:cs typeface="Helvetica" panose="020B0604020202020204" pitchFamily="34" charset="0"/>
              </a:rPr>
              <a:t>O</a:t>
            </a:r>
          </a:p>
          <a:p>
            <a:pPr algn="ctr"/>
            <a:r>
              <a:rPr lang="en-US" sz="5000" dirty="0">
                <a:blipFill>
                  <a:blip r:embed="rId3"/>
                  <a:stretch>
                    <a:fillRect/>
                  </a:stretch>
                </a:blipFill>
                <a:latin typeface="Bebas Neue" panose="020B0606020202050201" pitchFamily="34" charset="0"/>
                <a:cs typeface="Helvetica" panose="020B0604020202020204" pitchFamily="34" charset="0"/>
              </a:rPr>
              <a:t>D</a:t>
            </a:r>
          </a:p>
          <a:p>
            <a:pPr algn="ctr"/>
            <a:r>
              <a:rPr lang="en-US" sz="5000" dirty="0">
                <a:blipFill>
                  <a:blip r:embed="rId3"/>
                  <a:stretch>
                    <a:fillRect/>
                  </a:stretch>
                </a:blipFill>
                <a:latin typeface="Bebas Neue" panose="020B0606020202050201" pitchFamily="34" charset="0"/>
                <a:cs typeface="Helvetica" panose="020B0604020202020204" pitchFamily="34" charset="0"/>
              </a:rPr>
              <a:t>E</a:t>
            </a:r>
          </a:p>
          <a:p>
            <a:pPr algn="ctr"/>
            <a:r>
              <a:rPr lang="en-US" sz="5000" dirty="0">
                <a:blipFill>
                  <a:blip r:embed="rId3"/>
                  <a:stretch>
                    <a:fillRect/>
                  </a:stretch>
                </a:blipFill>
                <a:latin typeface="Bebas Neue" panose="020B0606020202050201" pitchFamily="34" charset="0"/>
                <a:cs typeface="Helvetica" panose="020B0604020202020204" pitchFamily="34" charset="0"/>
              </a:rPr>
              <a:t>L</a:t>
            </a:r>
          </a:p>
        </p:txBody>
      </p:sp>
    </p:spTree>
    <p:extLst>
      <p:ext uri="{BB962C8B-B14F-4D97-AF65-F5344CB8AC3E}">
        <p14:creationId xmlns:p14="http://schemas.microsoft.com/office/powerpoint/2010/main" val="25836848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CA3D63-10FA-A907-F071-A27ADC6C2281}"/>
            </a:ext>
          </a:extLst>
        </p:cNvPr>
        <p:cNvGrpSpPr/>
        <p:nvPr/>
      </p:nvGrpSpPr>
      <p:grpSpPr>
        <a:xfrm>
          <a:off x="0" y="0"/>
          <a:ext cx="0" cy="0"/>
          <a:chOff x="0" y="0"/>
          <a:chExt cx="0" cy="0"/>
        </a:xfrm>
      </p:grpSpPr>
      <p:pic>
        <p:nvPicPr>
          <p:cNvPr id="5" name="Picture 4" descr="A close up of a wall&#10;&#10;AI-generated content may be incorrect.">
            <a:extLst>
              <a:ext uri="{FF2B5EF4-FFF2-40B4-BE49-F238E27FC236}">
                <a16:creationId xmlns:a16="http://schemas.microsoft.com/office/drawing/2014/main" id="{F47A4E0A-134F-76ED-A0EB-E4FA98AE1750}"/>
              </a:ext>
            </a:extLst>
          </p:cNvPr>
          <p:cNvPicPr>
            <a:picLocks noChangeAspect="1"/>
          </p:cNvPicPr>
          <p:nvPr/>
        </p:nvPicPr>
        <p:blipFill>
          <a:blip r:embed="rId3">
            <a:extLst>
              <a:ext uri="{28A0092B-C50C-407E-A947-70E740481C1C}">
                <a14:useLocalDpi xmlns:a14="http://schemas.microsoft.com/office/drawing/2010/main" val="0"/>
              </a:ext>
            </a:extLst>
          </a:blip>
          <a:srcRect l="28686" r="31538"/>
          <a:stretch/>
        </p:blipFill>
        <p:spPr>
          <a:xfrm rot="5400000">
            <a:off x="2667001" y="-2667001"/>
            <a:ext cx="6858000" cy="12192002"/>
          </a:xfrm>
          <a:prstGeom prst="rect">
            <a:avLst/>
          </a:prstGeom>
        </p:spPr>
      </p:pic>
      <p:sp>
        <p:nvSpPr>
          <p:cNvPr id="6" name="Rectangle 5">
            <a:extLst>
              <a:ext uri="{FF2B5EF4-FFF2-40B4-BE49-F238E27FC236}">
                <a16:creationId xmlns:a16="http://schemas.microsoft.com/office/drawing/2014/main" id="{6A2FBBEB-5BD0-517C-B106-B67351A977C6}"/>
              </a:ext>
            </a:extLst>
          </p:cNvPr>
          <p:cNvSpPr/>
          <p:nvPr/>
        </p:nvSpPr>
        <p:spPr>
          <a:xfrm>
            <a:off x="0" y="0"/>
            <a:ext cx="12192000" cy="6858000"/>
          </a:xfrm>
          <a:prstGeom prst="rect">
            <a:avLst/>
          </a:prstGeom>
          <a:solidFill>
            <a:srgbClr val="FFFFFF">
              <a:alpha val="87059"/>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95A9DA1E-7D53-5497-953F-554CD1F88E77}"/>
              </a:ext>
            </a:extLst>
          </p:cNvPr>
          <p:cNvSpPr txBox="1"/>
          <p:nvPr/>
        </p:nvSpPr>
        <p:spPr>
          <a:xfrm>
            <a:off x="5693131" y="280288"/>
            <a:ext cx="2873705" cy="553998"/>
          </a:xfrm>
          <a:prstGeom prst="rect">
            <a:avLst/>
          </a:prstGeom>
          <a:noFill/>
        </p:spPr>
        <p:txBody>
          <a:bodyPr wrap="square" rtlCol="0">
            <a:spAutoFit/>
          </a:bodyPr>
          <a:lstStyle/>
          <a:p>
            <a:pPr rtl="0">
              <a:buNone/>
            </a:pPr>
            <a:r>
              <a:rPr lang="en-US" sz="1000" b="0" i="0" u="none" strike="noStrike" dirty="0">
                <a:solidFill>
                  <a:srgbClr val="000000"/>
                </a:solidFill>
                <a:effectLst/>
                <a:latin typeface="Times New Roman" panose="02020603050405020304" pitchFamily="18" charset="0"/>
              </a:rPr>
              <a:t>Optimized </a:t>
            </a:r>
            <a:r>
              <a:rPr lang="en-US" sz="1000" b="0" i="0" u="none" strike="noStrike" dirty="0" err="1">
                <a:solidFill>
                  <a:srgbClr val="000000"/>
                </a:solidFill>
                <a:effectLst/>
                <a:latin typeface="Times New Roman" panose="02020603050405020304" pitchFamily="18" charset="0"/>
              </a:rPr>
              <a:t>ElasticNet</a:t>
            </a:r>
            <a:r>
              <a:rPr lang="en-US" sz="1000" b="0" i="0" u="none" strike="noStrike" dirty="0">
                <a:solidFill>
                  <a:srgbClr val="000000"/>
                </a:solidFill>
                <a:effectLst/>
                <a:latin typeface="Times New Roman" panose="02020603050405020304" pitchFamily="18" charset="0"/>
              </a:rPr>
              <a:t> Model Performance:</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R² = 0.228</a:t>
            </a:r>
            <a:endParaRPr lang="en-US" sz="1000" dirty="0">
              <a:effectLst/>
            </a:endParaRPr>
          </a:p>
          <a:p>
            <a:pPr rtl="0">
              <a:buNone/>
            </a:pPr>
            <a:r>
              <a:rPr lang="en-US" sz="1000" b="0" i="0" u="none" strike="noStrike" dirty="0">
                <a:solidFill>
                  <a:srgbClr val="000000"/>
                </a:solidFill>
                <a:effectLst/>
                <a:latin typeface="Times New Roman" panose="02020603050405020304" pitchFamily="18" charset="0"/>
              </a:rPr>
              <a:t>MSE = 209.458</a:t>
            </a:r>
            <a:endParaRPr lang="en-US" sz="1000" dirty="0">
              <a:effectLst/>
            </a:endParaRPr>
          </a:p>
        </p:txBody>
      </p:sp>
      <p:sp>
        <p:nvSpPr>
          <p:cNvPr id="4" name="TextBox 3">
            <a:extLst>
              <a:ext uri="{FF2B5EF4-FFF2-40B4-BE49-F238E27FC236}">
                <a16:creationId xmlns:a16="http://schemas.microsoft.com/office/drawing/2014/main" id="{4F01B295-2ABC-0139-7D0D-47D9090F3661}"/>
              </a:ext>
            </a:extLst>
          </p:cNvPr>
          <p:cNvSpPr txBox="1"/>
          <p:nvPr/>
        </p:nvSpPr>
        <p:spPr>
          <a:xfrm>
            <a:off x="326493" y="254231"/>
            <a:ext cx="5123621" cy="1323439"/>
          </a:xfrm>
          <a:prstGeom prst="rect">
            <a:avLst/>
          </a:prstGeom>
          <a:noFill/>
          <a:effectLst>
            <a:outerShdw blurRad="50800" dist="38100" dir="2700000" algn="tl" rotWithShape="0">
              <a:prstClr val="black">
                <a:alpha val="13000"/>
              </a:prstClr>
            </a:outerShdw>
          </a:effectLst>
        </p:spPr>
        <p:txBody>
          <a:bodyPr wrap="square" rtlCol="0">
            <a:spAutoFit/>
          </a:bodyPr>
          <a:lstStyle/>
          <a:p>
            <a:r>
              <a:rPr lang="en-US" sz="4000" b="1" dirty="0">
                <a:blipFill>
                  <a:blip r:embed="rId4"/>
                  <a:stretch>
                    <a:fillRect/>
                  </a:stretch>
                </a:blipFill>
                <a:latin typeface="Bebas Neue" panose="020B0606020202050201" pitchFamily="34" charset="0"/>
                <a:cs typeface="Helvetica" panose="020B0604020202020204" pitchFamily="34" charset="0"/>
              </a:rPr>
              <a:t>Linear Model </a:t>
            </a:r>
          </a:p>
          <a:p>
            <a:r>
              <a:rPr lang="en-US" sz="4000" b="1" dirty="0">
                <a:blipFill>
                  <a:blip r:embed="rId4"/>
                  <a:stretch>
                    <a:fillRect/>
                  </a:stretch>
                </a:blipFill>
                <a:latin typeface="Bebas Neue" panose="020B0606020202050201" pitchFamily="34" charset="0"/>
                <a:cs typeface="Helvetica" panose="020B0604020202020204" pitchFamily="34" charset="0"/>
              </a:rPr>
              <a:t>(Elastic Net Regularization)</a:t>
            </a:r>
          </a:p>
        </p:txBody>
      </p:sp>
      <p:pic>
        <p:nvPicPr>
          <p:cNvPr id="9" name="Picture 8">
            <a:extLst>
              <a:ext uri="{FF2B5EF4-FFF2-40B4-BE49-F238E27FC236}">
                <a16:creationId xmlns:a16="http://schemas.microsoft.com/office/drawing/2014/main" id="{2EA55DAA-7FDA-ED71-CD16-82A01C9ACCE8}"/>
              </a:ext>
            </a:extLst>
          </p:cNvPr>
          <p:cNvPicPr>
            <a:picLocks noChangeAspect="1"/>
          </p:cNvPicPr>
          <p:nvPr/>
        </p:nvPicPr>
        <p:blipFill>
          <a:blip r:embed="rId5"/>
          <a:stretch>
            <a:fillRect/>
          </a:stretch>
        </p:blipFill>
        <p:spPr>
          <a:xfrm>
            <a:off x="498666" y="1602352"/>
            <a:ext cx="2316069" cy="2057005"/>
          </a:xfrm>
          <a:prstGeom prst="rect">
            <a:avLst/>
          </a:prstGeom>
          <a:ln>
            <a:noFill/>
          </a:ln>
          <a:effectLst>
            <a:outerShdw blurRad="292100" dist="139700" dir="2700000" algn="tl" rotWithShape="0">
              <a:srgbClr val="333333">
                <a:alpha val="65000"/>
              </a:srgbClr>
            </a:outerShdw>
          </a:effectLst>
        </p:spPr>
      </p:pic>
      <p:pic>
        <p:nvPicPr>
          <p:cNvPr id="11" name="Picture 10">
            <a:extLst>
              <a:ext uri="{FF2B5EF4-FFF2-40B4-BE49-F238E27FC236}">
                <a16:creationId xmlns:a16="http://schemas.microsoft.com/office/drawing/2014/main" id="{820511AA-7829-7D5C-B509-067B154F5A61}"/>
              </a:ext>
            </a:extLst>
          </p:cNvPr>
          <p:cNvPicPr>
            <a:picLocks noChangeAspect="1"/>
          </p:cNvPicPr>
          <p:nvPr/>
        </p:nvPicPr>
        <p:blipFill>
          <a:blip r:embed="rId6"/>
          <a:stretch>
            <a:fillRect/>
          </a:stretch>
        </p:blipFill>
        <p:spPr>
          <a:xfrm>
            <a:off x="3779321" y="1602352"/>
            <a:ext cx="2302853" cy="2057005"/>
          </a:xfrm>
          <a:prstGeom prst="rect">
            <a:avLst/>
          </a:prstGeom>
          <a:ln>
            <a:noFill/>
          </a:ln>
          <a:effectLst>
            <a:outerShdw blurRad="292100" dist="139700" dir="2700000" algn="tl" rotWithShape="0">
              <a:srgbClr val="333333">
                <a:alpha val="65000"/>
              </a:srgbClr>
            </a:outerShdw>
          </a:effectLst>
        </p:spPr>
      </p:pic>
      <p:pic>
        <p:nvPicPr>
          <p:cNvPr id="13" name="Picture 12">
            <a:extLst>
              <a:ext uri="{FF2B5EF4-FFF2-40B4-BE49-F238E27FC236}">
                <a16:creationId xmlns:a16="http://schemas.microsoft.com/office/drawing/2014/main" id="{AF9BB1DA-8B87-1924-5A34-B3A8886F6C94}"/>
              </a:ext>
            </a:extLst>
          </p:cNvPr>
          <p:cNvPicPr>
            <a:picLocks noChangeAspect="1"/>
          </p:cNvPicPr>
          <p:nvPr/>
        </p:nvPicPr>
        <p:blipFill>
          <a:blip r:embed="rId7"/>
          <a:stretch>
            <a:fillRect/>
          </a:stretch>
        </p:blipFill>
        <p:spPr>
          <a:xfrm>
            <a:off x="6831159" y="1602352"/>
            <a:ext cx="2373468" cy="2057005"/>
          </a:xfrm>
          <a:prstGeom prst="rect">
            <a:avLst/>
          </a:prstGeom>
          <a:ln>
            <a:noFill/>
          </a:ln>
          <a:effectLst>
            <a:outerShdw blurRad="292100" dist="139700" dir="2700000" algn="tl" rotWithShape="0">
              <a:srgbClr val="333333">
                <a:alpha val="65000"/>
              </a:srgbClr>
            </a:outerShdw>
          </a:effectLst>
        </p:spPr>
      </p:pic>
      <p:pic>
        <p:nvPicPr>
          <p:cNvPr id="15" name="Picture 14">
            <a:extLst>
              <a:ext uri="{FF2B5EF4-FFF2-40B4-BE49-F238E27FC236}">
                <a16:creationId xmlns:a16="http://schemas.microsoft.com/office/drawing/2014/main" id="{62E5F093-DB23-9249-7305-9183AF2F9F18}"/>
              </a:ext>
            </a:extLst>
          </p:cNvPr>
          <p:cNvPicPr>
            <a:picLocks noChangeAspect="1"/>
          </p:cNvPicPr>
          <p:nvPr/>
        </p:nvPicPr>
        <p:blipFill>
          <a:blip r:embed="rId8"/>
          <a:stretch>
            <a:fillRect/>
          </a:stretch>
        </p:blipFill>
        <p:spPr>
          <a:xfrm>
            <a:off x="7089455" y="4278633"/>
            <a:ext cx="2307771" cy="2041745"/>
          </a:xfrm>
          <a:prstGeom prst="rect">
            <a:avLst/>
          </a:prstGeom>
          <a:ln>
            <a:noFill/>
          </a:ln>
          <a:effectLst>
            <a:outerShdw blurRad="292100" dist="139700" dir="2700000" algn="tl" rotWithShape="0">
              <a:srgbClr val="333333">
                <a:alpha val="65000"/>
              </a:srgbClr>
            </a:outerShdw>
          </a:effectLst>
        </p:spPr>
      </p:pic>
      <p:pic>
        <p:nvPicPr>
          <p:cNvPr id="17" name="Picture 16">
            <a:extLst>
              <a:ext uri="{FF2B5EF4-FFF2-40B4-BE49-F238E27FC236}">
                <a16:creationId xmlns:a16="http://schemas.microsoft.com/office/drawing/2014/main" id="{F59F9D82-8150-F3F1-2763-660E7C3B0F44}"/>
              </a:ext>
            </a:extLst>
          </p:cNvPr>
          <p:cNvPicPr>
            <a:picLocks noChangeAspect="1"/>
          </p:cNvPicPr>
          <p:nvPr/>
        </p:nvPicPr>
        <p:blipFill>
          <a:blip r:embed="rId9"/>
          <a:srcRect r="6064"/>
          <a:stretch/>
        </p:blipFill>
        <p:spPr>
          <a:xfrm>
            <a:off x="3775481" y="4278165"/>
            <a:ext cx="2229532" cy="1989591"/>
          </a:xfrm>
          <a:prstGeom prst="rect">
            <a:avLst/>
          </a:prstGeom>
          <a:ln>
            <a:noFill/>
          </a:ln>
          <a:effectLst>
            <a:outerShdw blurRad="292100" dist="139700" dir="2700000" algn="tl" rotWithShape="0">
              <a:srgbClr val="333333">
                <a:alpha val="65000"/>
              </a:srgbClr>
            </a:outerShdw>
          </a:effectLst>
        </p:spPr>
      </p:pic>
      <p:pic>
        <p:nvPicPr>
          <p:cNvPr id="19" name="Picture 18">
            <a:extLst>
              <a:ext uri="{FF2B5EF4-FFF2-40B4-BE49-F238E27FC236}">
                <a16:creationId xmlns:a16="http://schemas.microsoft.com/office/drawing/2014/main" id="{291A5B1D-FF63-1A9E-CD0B-7CEE11A8BD86}"/>
              </a:ext>
            </a:extLst>
          </p:cNvPr>
          <p:cNvPicPr>
            <a:picLocks noChangeAspect="1"/>
          </p:cNvPicPr>
          <p:nvPr/>
        </p:nvPicPr>
        <p:blipFill>
          <a:blip r:embed="rId10"/>
          <a:stretch>
            <a:fillRect/>
          </a:stretch>
        </p:blipFill>
        <p:spPr>
          <a:xfrm>
            <a:off x="498667" y="4278165"/>
            <a:ext cx="2316067" cy="2007702"/>
          </a:xfrm>
          <a:prstGeom prst="rect">
            <a:avLst/>
          </a:prstGeom>
          <a:ln>
            <a:noFill/>
          </a:ln>
          <a:effectLst>
            <a:outerShdw blurRad="292100" dist="139700" dir="2700000" algn="tl" rotWithShape="0">
              <a:srgbClr val="333333">
                <a:alpha val="65000"/>
              </a:srgbClr>
            </a:outerShdw>
          </a:effectLst>
        </p:spPr>
      </p:pic>
      <p:sp>
        <p:nvSpPr>
          <p:cNvPr id="21" name="TextBox 20">
            <a:extLst>
              <a:ext uri="{FF2B5EF4-FFF2-40B4-BE49-F238E27FC236}">
                <a16:creationId xmlns:a16="http://schemas.microsoft.com/office/drawing/2014/main" id="{A8AABF1D-F0E2-D836-F983-8B1B9888C097}"/>
              </a:ext>
            </a:extLst>
          </p:cNvPr>
          <p:cNvSpPr txBox="1"/>
          <p:nvPr/>
        </p:nvSpPr>
        <p:spPr>
          <a:xfrm>
            <a:off x="2433376" y="2336168"/>
            <a:ext cx="3535584" cy="1200329"/>
          </a:xfrm>
          <a:prstGeom prst="rect">
            <a:avLst/>
          </a:prstGeom>
          <a:noFill/>
        </p:spPr>
        <p:txBody>
          <a:bodyPr wrap="square" rtlCol="0">
            <a:spAutoFit/>
          </a:bodyPr>
          <a:lstStyle/>
          <a:p>
            <a:pPr rtl="0">
              <a:buNone/>
            </a:pPr>
            <a:r>
              <a:rPr lang="en-US" sz="1800" b="0" i="0" u="none" strike="noStrike" dirty="0" err="1">
                <a:solidFill>
                  <a:srgbClr val="000000"/>
                </a:solidFill>
                <a:effectLst/>
                <a:latin typeface="Times New Roman" panose="02020603050405020304" pitchFamily="18" charset="0"/>
              </a:rPr>
              <a:t>lattice_a</a:t>
            </a:r>
            <a:r>
              <a:rPr lang="en-US" sz="1800" b="0" i="0" u="none" strike="noStrike" dirty="0">
                <a:solidFill>
                  <a:srgbClr val="000000"/>
                </a:solidFill>
                <a:effectLst/>
                <a:latin typeface="Times New Roman" panose="02020603050405020304" pitchFamily="18" charset="0"/>
              </a:rPr>
              <a:t>:</a:t>
            </a:r>
            <a:endParaRPr lang="en-US" sz="1800" dirty="0">
              <a:effectLst/>
            </a:endParaRPr>
          </a:p>
          <a:p>
            <a:pPr rtl="0">
              <a:buNone/>
            </a:pPr>
            <a:r>
              <a:rPr lang="en-US" sz="1800" b="0" i="0" u="none" strike="noStrike" dirty="0">
                <a:solidFill>
                  <a:srgbClr val="000000"/>
                </a:solidFill>
                <a:effectLst/>
                <a:latin typeface="Times New Roman" panose="02020603050405020304" pitchFamily="18" charset="0"/>
              </a:rPr>
              <a:t>  R²   = 0.244</a:t>
            </a:r>
            <a:endParaRPr lang="en-US" sz="1800" dirty="0">
              <a:effectLst/>
            </a:endParaRPr>
          </a:p>
          <a:p>
            <a:pPr rtl="0">
              <a:buNone/>
            </a:pPr>
            <a:r>
              <a:rPr lang="en-US" sz="1800" b="0" i="0" u="none" strike="noStrike" dirty="0">
                <a:solidFill>
                  <a:srgbClr val="000000"/>
                </a:solidFill>
                <a:effectLst/>
                <a:latin typeface="Times New Roman" panose="02020603050405020304" pitchFamily="18" charset="0"/>
              </a:rPr>
              <a:t>  MSE  = 1.096</a:t>
            </a:r>
            <a:endParaRPr lang="en-US" sz="1800" dirty="0">
              <a:effectLst/>
            </a:endParaRPr>
          </a:p>
          <a:p>
            <a:endParaRPr lang="en-US" dirty="0"/>
          </a:p>
        </p:txBody>
      </p:sp>
      <p:sp>
        <p:nvSpPr>
          <p:cNvPr id="22" name="TextBox 21">
            <a:extLst>
              <a:ext uri="{FF2B5EF4-FFF2-40B4-BE49-F238E27FC236}">
                <a16:creationId xmlns:a16="http://schemas.microsoft.com/office/drawing/2014/main" id="{A0B1064B-6636-1135-5134-F7A95A95C434}"/>
              </a:ext>
            </a:extLst>
          </p:cNvPr>
          <p:cNvSpPr txBox="1"/>
          <p:nvPr/>
        </p:nvSpPr>
        <p:spPr>
          <a:xfrm>
            <a:off x="5652773" y="2353161"/>
            <a:ext cx="2169419" cy="1200329"/>
          </a:xfrm>
          <a:prstGeom prst="rect">
            <a:avLst/>
          </a:prstGeom>
          <a:noFill/>
        </p:spPr>
        <p:txBody>
          <a:bodyPr wrap="square" rtlCol="0">
            <a:spAutoFit/>
          </a:bodyPr>
          <a:lstStyle/>
          <a:p>
            <a:pPr rtl="0">
              <a:buNone/>
            </a:pPr>
            <a:r>
              <a:rPr lang="en-US" sz="1800" b="0" i="0" u="none" strike="noStrike" dirty="0" err="1">
                <a:solidFill>
                  <a:srgbClr val="000000"/>
                </a:solidFill>
                <a:effectLst/>
                <a:latin typeface="Times New Roman" panose="02020603050405020304" pitchFamily="18" charset="0"/>
              </a:rPr>
              <a:t>lattice_b</a:t>
            </a:r>
            <a:r>
              <a:rPr lang="en-US" sz="1800" b="0" i="0" u="none" strike="noStrike" dirty="0">
                <a:solidFill>
                  <a:srgbClr val="000000"/>
                </a:solidFill>
                <a:effectLst/>
                <a:latin typeface="Times New Roman" panose="02020603050405020304" pitchFamily="18" charset="0"/>
              </a:rPr>
              <a:t>:</a:t>
            </a:r>
            <a:endParaRPr lang="en-US" sz="1800" dirty="0">
              <a:effectLst/>
            </a:endParaRPr>
          </a:p>
          <a:p>
            <a:pPr rtl="0">
              <a:buNone/>
            </a:pPr>
            <a:r>
              <a:rPr lang="en-US" sz="1800" b="0" i="0" u="none" strike="noStrike" dirty="0">
                <a:solidFill>
                  <a:srgbClr val="000000"/>
                </a:solidFill>
                <a:effectLst/>
                <a:latin typeface="Times New Roman" panose="02020603050405020304" pitchFamily="18" charset="0"/>
              </a:rPr>
              <a:t>  R²   = 0.404</a:t>
            </a:r>
            <a:endParaRPr lang="en-US" sz="1800" dirty="0">
              <a:effectLst/>
            </a:endParaRPr>
          </a:p>
          <a:p>
            <a:pPr rtl="0">
              <a:buNone/>
            </a:pPr>
            <a:r>
              <a:rPr lang="en-US" sz="1800" b="0" i="0" u="none" strike="noStrike" dirty="0">
                <a:solidFill>
                  <a:srgbClr val="000000"/>
                </a:solidFill>
                <a:effectLst/>
                <a:latin typeface="Times New Roman" panose="02020603050405020304" pitchFamily="18" charset="0"/>
              </a:rPr>
              <a:t>  MSE  = 0.981</a:t>
            </a:r>
            <a:endParaRPr lang="en-US" sz="1800" dirty="0">
              <a:effectLst/>
            </a:endParaRPr>
          </a:p>
          <a:p>
            <a:endParaRPr lang="en-US" dirty="0"/>
          </a:p>
        </p:txBody>
      </p:sp>
      <p:sp>
        <p:nvSpPr>
          <p:cNvPr id="23" name="TextBox 22">
            <a:extLst>
              <a:ext uri="{FF2B5EF4-FFF2-40B4-BE49-F238E27FC236}">
                <a16:creationId xmlns:a16="http://schemas.microsoft.com/office/drawing/2014/main" id="{687826AA-5A63-D56A-EC82-3C30515BA6C4}"/>
              </a:ext>
            </a:extLst>
          </p:cNvPr>
          <p:cNvSpPr txBox="1"/>
          <p:nvPr/>
        </p:nvSpPr>
        <p:spPr>
          <a:xfrm>
            <a:off x="8814342" y="2293257"/>
            <a:ext cx="2376417" cy="1200329"/>
          </a:xfrm>
          <a:prstGeom prst="rect">
            <a:avLst/>
          </a:prstGeom>
          <a:noFill/>
        </p:spPr>
        <p:txBody>
          <a:bodyPr wrap="square" rtlCol="0">
            <a:spAutoFit/>
          </a:bodyPr>
          <a:lstStyle/>
          <a:p>
            <a:pPr rtl="0">
              <a:buNone/>
            </a:pPr>
            <a:r>
              <a:rPr lang="en-US" sz="1800" b="0" i="0" u="none" strike="noStrike" dirty="0" err="1">
                <a:solidFill>
                  <a:srgbClr val="000000"/>
                </a:solidFill>
                <a:effectLst/>
                <a:latin typeface="Times New Roman" panose="02020603050405020304" pitchFamily="18" charset="0"/>
              </a:rPr>
              <a:t>lattice_c</a:t>
            </a:r>
            <a:r>
              <a:rPr lang="en-US" sz="1800" b="0" i="0" u="none" strike="noStrike" dirty="0">
                <a:solidFill>
                  <a:srgbClr val="000000"/>
                </a:solidFill>
                <a:effectLst/>
                <a:latin typeface="Times New Roman" panose="02020603050405020304" pitchFamily="18" charset="0"/>
              </a:rPr>
              <a:t>:</a:t>
            </a:r>
            <a:endParaRPr lang="en-US" sz="1800" dirty="0">
              <a:effectLst/>
            </a:endParaRPr>
          </a:p>
          <a:p>
            <a:pPr rtl="0">
              <a:buNone/>
            </a:pPr>
            <a:r>
              <a:rPr lang="en-US" sz="1800" b="0" i="0" u="none" strike="noStrike" dirty="0">
                <a:solidFill>
                  <a:srgbClr val="000000"/>
                </a:solidFill>
                <a:effectLst/>
                <a:latin typeface="Times New Roman" panose="02020603050405020304" pitchFamily="18" charset="0"/>
              </a:rPr>
              <a:t>  R²   = 0.312</a:t>
            </a:r>
            <a:endParaRPr lang="en-US" sz="1800" dirty="0">
              <a:effectLst/>
            </a:endParaRPr>
          </a:p>
          <a:p>
            <a:pPr rtl="0">
              <a:buNone/>
            </a:pPr>
            <a:r>
              <a:rPr lang="en-US" sz="1800" b="0" i="0" u="none" strike="noStrike" dirty="0">
                <a:solidFill>
                  <a:srgbClr val="000000"/>
                </a:solidFill>
                <a:effectLst/>
                <a:latin typeface="Times New Roman" panose="02020603050405020304" pitchFamily="18" charset="0"/>
              </a:rPr>
              <a:t>  MSE  = 4.442</a:t>
            </a:r>
            <a:endParaRPr lang="en-US" sz="1800" dirty="0">
              <a:effectLst/>
            </a:endParaRPr>
          </a:p>
          <a:p>
            <a:endParaRPr lang="en-US" dirty="0"/>
          </a:p>
        </p:txBody>
      </p:sp>
      <p:sp>
        <p:nvSpPr>
          <p:cNvPr id="24" name="TextBox 23">
            <a:extLst>
              <a:ext uri="{FF2B5EF4-FFF2-40B4-BE49-F238E27FC236}">
                <a16:creationId xmlns:a16="http://schemas.microsoft.com/office/drawing/2014/main" id="{80A54FBC-E23C-F699-294F-0D9E545D0F35}"/>
              </a:ext>
            </a:extLst>
          </p:cNvPr>
          <p:cNvSpPr txBox="1"/>
          <p:nvPr/>
        </p:nvSpPr>
        <p:spPr>
          <a:xfrm>
            <a:off x="1066039" y="5592346"/>
            <a:ext cx="2474686" cy="1200329"/>
          </a:xfrm>
          <a:prstGeom prst="rect">
            <a:avLst/>
          </a:prstGeom>
          <a:noFill/>
        </p:spPr>
        <p:txBody>
          <a:bodyPr wrap="square" rtlCol="0">
            <a:spAutoFit/>
          </a:bodyPr>
          <a:lstStyle/>
          <a:p>
            <a:pPr rtl="0">
              <a:buNone/>
            </a:pPr>
            <a:r>
              <a:rPr lang="en-US" sz="1800" b="0" i="0" u="none" strike="noStrike" dirty="0" err="1">
                <a:solidFill>
                  <a:srgbClr val="000000"/>
                </a:solidFill>
                <a:effectLst/>
                <a:latin typeface="Times New Roman" panose="02020603050405020304" pitchFamily="18" charset="0"/>
              </a:rPr>
              <a:t>lattice_alpha</a:t>
            </a:r>
            <a:r>
              <a:rPr lang="en-US" sz="1800" b="0" i="0" u="none" strike="noStrike" dirty="0">
                <a:solidFill>
                  <a:srgbClr val="000000"/>
                </a:solidFill>
                <a:effectLst/>
                <a:latin typeface="Times New Roman" panose="02020603050405020304" pitchFamily="18" charset="0"/>
              </a:rPr>
              <a:t>:</a:t>
            </a:r>
            <a:endParaRPr lang="en-US" sz="1800" dirty="0">
              <a:effectLst/>
            </a:endParaRPr>
          </a:p>
          <a:p>
            <a:pPr rtl="0">
              <a:buNone/>
            </a:pPr>
            <a:r>
              <a:rPr lang="en-US" sz="1800" b="0" i="0" u="none" strike="noStrike" dirty="0">
                <a:solidFill>
                  <a:srgbClr val="000000"/>
                </a:solidFill>
                <a:effectLst/>
                <a:latin typeface="Times New Roman" panose="02020603050405020304" pitchFamily="18" charset="0"/>
              </a:rPr>
              <a:t>  R²   = 0.127</a:t>
            </a:r>
            <a:endParaRPr lang="en-US" sz="1800" dirty="0">
              <a:effectLst/>
            </a:endParaRPr>
          </a:p>
          <a:p>
            <a:pPr rtl="0">
              <a:buNone/>
            </a:pPr>
            <a:r>
              <a:rPr lang="en-US" sz="1800" b="0" i="0" u="none" strike="noStrike" dirty="0">
                <a:solidFill>
                  <a:srgbClr val="000000"/>
                </a:solidFill>
                <a:effectLst/>
                <a:latin typeface="Times New Roman" panose="02020603050405020304" pitchFamily="18" charset="0"/>
              </a:rPr>
              <a:t>  MSE  = 379.299</a:t>
            </a:r>
            <a:endParaRPr lang="en-US" sz="1800" dirty="0">
              <a:effectLst/>
            </a:endParaRPr>
          </a:p>
          <a:p>
            <a:endParaRPr lang="en-US" dirty="0"/>
          </a:p>
        </p:txBody>
      </p:sp>
      <p:sp>
        <p:nvSpPr>
          <p:cNvPr id="25" name="TextBox 24">
            <a:extLst>
              <a:ext uri="{FF2B5EF4-FFF2-40B4-BE49-F238E27FC236}">
                <a16:creationId xmlns:a16="http://schemas.microsoft.com/office/drawing/2014/main" id="{20891176-6652-8441-7D6D-3E2D75180BC7}"/>
              </a:ext>
            </a:extLst>
          </p:cNvPr>
          <p:cNvSpPr txBox="1"/>
          <p:nvPr/>
        </p:nvSpPr>
        <p:spPr>
          <a:xfrm>
            <a:off x="3482248" y="5355771"/>
            <a:ext cx="2613752" cy="1200329"/>
          </a:xfrm>
          <a:prstGeom prst="rect">
            <a:avLst/>
          </a:prstGeom>
          <a:noFill/>
        </p:spPr>
        <p:txBody>
          <a:bodyPr wrap="square" rtlCol="0">
            <a:spAutoFit/>
          </a:bodyPr>
          <a:lstStyle/>
          <a:p>
            <a:pPr rtl="0">
              <a:buNone/>
            </a:pPr>
            <a:r>
              <a:rPr lang="en-US" sz="1800" b="0" i="0" u="none" strike="noStrike" dirty="0" err="1">
                <a:solidFill>
                  <a:srgbClr val="000000"/>
                </a:solidFill>
                <a:effectLst/>
                <a:latin typeface="Times New Roman" panose="02020603050405020304" pitchFamily="18" charset="0"/>
              </a:rPr>
              <a:t>lattice_beta</a:t>
            </a:r>
            <a:r>
              <a:rPr lang="en-US" sz="1800" b="0" i="0" u="none" strike="noStrike" dirty="0">
                <a:solidFill>
                  <a:srgbClr val="000000"/>
                </a:solidFill>
                <a:effectLst/>
                <a:latin typeface="Times New Roman" panose="02020603050405020304" pitchFamily="18" charset="0"/>
              </a:rPr>
              <a:t>:</a:t>
            </a:r>
            <a:endParaRPr lang="en-US" sz="1800" dirty="0">
              <a:effectLst/>
            </a:endParaRPr>
          </a:p>
          <a:p>
            <a:pPr rtl="0">
              <a:buNone/>
            </a:pPr>
            <a:r>
              <a:rPr lang="en-US" sz="1800" b="0" i="0" u="none" strike="noStrike" dirty="0">
                <a:solidFill>
                  <a:srgbClr val="000000"/>
                </a:solidFill>
                <a:effectLst/>
                <a:latin typeface="Times New Roman" panose="02020603050405020304" pitchFamily="18" charset="0"/>
              </a:rPr>
              <a:t>  R²   = 0.119</a:t>
            </a:r>
            <a:endParaRPr lang="en-US" sz="1800" dirty="0">
              <a:effectLst/>
            </a:endParaRPr>
          </a:p>
          <a:p>
            <a:pPr rtl="0">
              <a:buNone/>
            </a:pPr>
            <a:r>
              <a:rPr lang="en-US" sz="1800" b="0" i="0" u="none" strike="noStrike" dirty="0">
                <a:solidFill>
                  <a:srgbClr val="000000"/>
                </a:solidFill>
                <a:effectLst/>
                <a:latin typeface="Times New Roman" panose="02020603050405020304" pitchFamily="18" charset="0"/>
              </a:rPr>
              <a:t>  MSE  = 372.869</a:t>
            </a:r>
            <a:endParaRPr lang="en-US" sz="1800" dirty="0">
              <a:effectLst/>
            </a:endParaRPr>
          </a:p>
          <a:p>
            <a:endParaRPr lang="en-US" dirty="0"/>
          </a:p>
        </p:txBody>
      </p:sp>
      <p:sp>
        <p:nvSpPr>
          <p:cNvPr id="26" name="TextBox 25">
            <a:extLst>
              <a:ext uri="{FF2B5EF4-FFF2-40B4-BE49-F238E27FC236}">
                <a16:creationId xmlns:a16="http://schemas.microsoft.com/office/drawing/2014/main" id="{1AC45BE2-FDA1-32BF-360D-0D005F791825}"/>
              </a:ext>
            </a:extLst>
          </p:cNvPr>
          <p:cNvSpPr txBox="1"/>
          <p:nvPr/>
        </p:nvSpPr>
        <p:spPr>
          <a:xfrm>
            <a:off x="6995886" y="5529943"/>
            <a:ext cx="2307771" cy="923330"/>
          </a:xfrm>
          <a:prstGeom prst="rect">
            <a:avLst/>
          </a:prstGeom>
          <a:noFill/>
        </p:spPr>
        <p:txBody>
          <a:bodyPr wrap="square" rtlCol="0">
            <a:spAutoFit/>
          </a:bodyPr>
          <a:lstStyle/>
          <a:p>
            <a:pPr rtl="0">
              <a:buNone/>
            </a:pPr>
            <a:r>
              <a:rPr lang="en-US" sz="1800" b="0" i="0" u="none" strike="noStrike" dirty="0" err="1">
                <a:solidFill>
                  <a:srgbClr val="000000"/>
                </a:solidFill>
                <a:effectLst/>
                <a:latin typeface="Times New Roman" panose="02020603050405020304" pitchFamily="18" charset="0"/>
              </a:rPr>
              <a:t>lattice_gamma</a:t>
            </a:r>
            <a:r>
              <a:rPr lang="en-US" sz="1800" b="0" i="0" u="none" strike="noStrike" dirty="0">
                <a:solidFill>
                  <a:srgbClr val="000000"/>
                </a:solidFill>
                <a:effectLst/>
                <a:latin typeface="Times New Roman" panose="02020603050405020304" pitchFamily="18" charset="0"/>
              </a:rPr>
              <a:t>:</a:t>
            </a:r>
            <a:endParaRPr lang="en-US" sz="1800" dirty="0">
              <a:effectLst/>
            </a:endParaRPr>
          </a:p>
          <a:p>
            <a:pPr rtl="0">
              <a:buNone/>
            </a:pPr>
            <a:r>
              <a:rPr lang="en-US" sz="1800" b="0" i="0" u="none" strike="noStrike" dirty="0">
                <a:solidFill>
                  <a:srgbClr val="000000"/>
                </a:solidFill>
                <a:effectLst/>
                <a:latin typeface="Times New Roman" panose="02020603050405020304" pitchFamily="18" charset="0"/>
              </a:rPr>
              <a:t>  R²   = 0.163</a:t>
            </a:r>
            <a:endParaRPr lang="en-US" sz="1800" dirty="0">
              <a:effectLst/>
            </a:endParaRPr>
          </a:p>
          <a:p>
            <a:pPr rtl="0"/>
            <a:r>
              <a:rPr lang="en-US" sz="1800" b="0" i="0" u="none" strike="noStrike" dirty="0">
                <a:solidFill>
                  <a:srgbClr val="000000"/>
                </a:solidFill>
                <a:effectLst/>
                <a:latin typeface="Times New Roman" panose="02020603050405020304" pitchFamily="18" charset="0"/>
              </a:rPr>
              <a:t>  MSE  = 498.064</a:t>
            </a:r>
            <a:endParaRPr lang="en-US" dirty="0"/>
          </a:p>
        </p:txBody>
      </p:sp>
    </p:spTree>
    <p:extLst>
      <p:ext uri="{BB962C8B-B14F-4D97-AF65-F5344CB8AC3E}">
        <p14:creationId xmlns:p14="http://schemas.microsoft.com/office/powerpoint/2010/main" val="28334797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1831</TotalTime>
  <Words>1034</Words>
  <Application>Microsoft Office PowerPoint</Application>
  <PresentationFormat>Widescreen</PresentationFormat>
  <Paragraphs>236</Paragraphs>
  <Slides>14</Slides>
  <Notes>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14</vt:i4>
      </vt:variant>
    </vt:vector>
  </HeadingPairs>
  <TitlesOfParts>
    <vt:vector size="24" baseType="lpstr">
      <vt:lpstr>Aptos</vt:lpstr>
      <vt:lpstr>Aptos Display</vt:lpstr>
      <vt:lpstr>Aptos ExtraBold</vt:lpstr>
      <vt:lpstr>Arial</vt:lpstr>
      <vt:lpstr>Bebas Neue</vt:lpstr>
      <vt:lpstr>Bodoni MT</vt:lpstr>
      <vt:lpstr>Druk Wide Bold</vt:lpstr>
      <vt:lpstr>Helvetica</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dc:creator>
  <cp:lastModifiedBy>‎ ‎</cp:lastModifiedBy>
  <cp:revision>11</cp:revision>
  <dcterms:created xsi:type="dcterms:W3CDTF">2025-04-29T22:17:13Z</dcterms:created>
  <dcterms:modified xsi:type="dcterms:W3CDTF">2025-05-01T05:19:53Z</dcterms:modified>
</cp:coreProperties>
</file>

<file path=docProps/thumbnail.jpeg>
</file>